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33"/>
  </p:handoutMasterIdLst>
  <p:sldIdLst>
    <p:sldId id="256" r:id="rId2"/>
    <p:sldId id="288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8" r:id="rId21"/>
    <p:sldId id="349" r:id="rId22"/>
    <p:sldId id="350" r:id="rId23"/>
    <p:sldId id="344" r:id="rId24"/>
    <p:sldId id="345" r:id="rId25"/>
    <p:sldId id="346" r:id="rId26"/>
    <p:sldId id="347" r:id="rId27"/>
    <p:sldId id="351" r:id="rId28"/>
    <p:sldId id="352" r:id="rId29"/>
    <p:sldId id="353" r:id="rId30"/>
    <p:sldId id="354" r:id="rId31"/>
    <p:sldId id="35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F9FF5C5-38EE-3A40-8FF3-54AE8E46463A}">
          <p14:sldIdLst>
            <p14:sldId id="256"/>
            <p14:sldId id="288"/>
          </p14:sldIdLst>
        </p14:section>
        <p14:section name="React组件化开发" id="{257B0484-3A63-4569-AC29-66EF379CF25C}">
          <p14:sldIdLst>
            <p14:sldId id="327"/>
            <p14:sldId id="328"/>
            <p14:sldId id="329"/>
          </p14:sldIdLst>
        </p14:section>
        <p14:section name="创建React组件" id="{AD186396-FCEF-5247-912E-8964AA723504}">
          <p14:sldIdLst>
            <p14:sldId id="330"/>
            <p14:sldId id="331"/>
            <p14:sldId id="332"/>
          </p14:sldIdLst>
        </p14:section>
        <p14:section name="认识生命周期" id="{DBC9BB85-F37F-214A-B64A-8F39080B271D}">
          <p14:sldIdLst>
            <p14:sldId id="333"/>
            <p14:sldId id="334"/>
            <p14:sldId id="335"/>
            <p14:sldId id="336"/>
            <p14:sldId id="337"/>
          </p14:sldIdLst>
        </p14:section>
        <p14:section name="组件的嵌套" id="{D688C246-8FD6-FE47-B10B-1C976CE05425}">
          <p14:sldIdLst>
            <p14:sldId id="338"/>
            <p14:sldId id="339"/>
          </p14:sldIdLst>
        </p14:section>
        <p14:section name="父组件传递给子组件" id="{4D56B378-9D41-324C-A2F7-4BD2931099D6}">
          <p14:sldIdLst>
            <p14:sldId id="340"/>
            <p14:sldId id="341"/>
          </p14:sldIdLst>
        </p14:section>
        <p14:section name="子组件传递父组件" id="{CB34DDA9-14EC-1746-9EBC-6E5F422937E7}">
          <p14:sldIdLst>
            <p14:sldId id="342"/>
          </p14:sldIdLst>
        </p14:section>
        <p14:section name="案例练习" id="{B7A043DF-54A3-2C49-B175-D4EF73B15EF2}">
          <p14:sldIdLst>
            <p14:sldId id="343"/>
          </p14:sldIdLst>
        </p14:section>
        <p14:section name="插槽的使用" id="{C10B2EC2-E9DC-481B-996A-831D0CA4CD15}">
          <p14:sldIdLst>
            <p14:sldId id="348"/>
            <p14:sldId id="349"/>
            <p14:sldId id="350"/>
          </p14:sldIdLst>
        </p14:section>
        <p14:section name="Context" id="{92BFF6B1-C6DA-2F4C-B0B6-1D6D50EB4221}">
          <p14:sldIdLst>
            <p14:sldId id="344"/>
            <p14:sldId id="345"/>
            <p14:sldId id="346"/>
            <p14:sldId id="347"/>
          </p14:sldIdLst>
        </p14:section>
        <p14:section name="setState的同步和异步" id="{3D2A63A3-4A8E-E04D-A0C6-A621758955C4}">
          <p14:sldIdLst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340" autoAdjust="0"/>
  </p:normalViewPr>
  <p:slideViewPr>
    <p:cSldViewPr snapToGrid="0" snapToObjects="1">
      <p:cViewPr varScale="1">
        <p:scale>
          <a:sx n="91" d="100"/>
          <a:sy n="91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E67966-7BF3-694F-BCEB-1779471752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317A60-927D-1449-8BA7-3D46916F7F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AE29-DB34-CE44-8FA1-8C1D52FF9878}" type="datetimeFigureOut">
              <a:rPr kumimoji="1" lang="zh-CN" altLang="en-US" smtClean="0"/>
              <a:t>2022/8/31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FA1D51-4A5F-2B42-8F72-19690F7DB3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50B665-F8CB-0C4C-BD00-069E67E6CC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D41E7-EC65-0D47-AD05-D4CC4ACDEF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494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形状 3">
            <a:extLst>
              <a:ext uri="{FF2B5EF4-FFF2-40B4-BE49-F238E27FC236}">
                <a16:creationId xmlns:a16="http://schemas.microsoft.com/office/drawing/2014/main" id="{9725B4CE-0582-7B45-B31D-CC21CD8F69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811" y="0"/>
            <a:ext cx="3933627" cy="825500"/>
          </a:xfrm>
          <a:prstGeom prst="rect">
            <a:avLst/>
          </a:prstGeom>
        </p:spPr>
      </p:pic>
      <p:pic>
        <p:nvPicPr>
          <p:cNvPr id="17" name="图片 16" descr="形状 4 拷贝 4">
            <a:extLst>
              <a:ext uri="{FF2B5EF4-FFF2-40B4-BE49-F238E27FC236}">
                <a16:creationId xmlns:a16="http://schemas.microsoft.com/office/drawing/2014/main" id="{EDF499DC-9019-1748-9A7C-818D506CD8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404"/>
          <a:stretch>
            <a:fillRect/>
          </a:stretch>
        </p:blipFill>
        <p:spPr>
          <a:xfrm>
            <a:off x="10210964" y="0"/>
            <a:ext cx="1981036" cy="2941955"/>
          </a:xfrm>
          <a:prstGeom prst="rect">
            <a:avLst/>
          </a:prstGeom>
        </p:spPr>
      </p:pic>
      <p:pic>
        <p:nvPicPr>
          <p:cNvPr id="18" name="图片 17" descr="形状 4 拷贝">
            <a:extLst>
              <a:ext uri="{FF2B5EF4-FFF2-40B4-BE49-F238E27FC236}">
                <a16:creationId xmlns:a16="http://schemas.microsoft.com/office/drawing/2014/main" id="{B19BC968-C2DD-064F-A459-B0284BAA95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73984" y="338456"/>
            <a:ext cx="1618016" cy="2670175"/>
          </a:xfrm>
          <a:prstGeom prst="rect">
            <a:avLst/>
          </a:prstGeom>
        </p:spPr>
      </p:pic>
      <p:pic>
        <p:nvPicPr>
          <p:cNvPr id="19" name="图片 18" descr="形状 2">
            <a:extLst>
              <a:ext uri="{FF2B5EF4-FFF2-40B4-BE49-F238E27FC236}">
                <a16:creationId xmlns:a16="http://schemas.microsoft.com/office/drawing/2014/main" id="{54886609-4623-B14F-867F-1E16692393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50" y="3801293"/>
            <a:ext cx="3315950" cy="2700020"/>
          </a:xfrm>
          <a:prstGeom prst="rect">
            <a:avLst/>
          </a:prstGeom>
        </p:spPr>
      </p:pic>
      <p:pic>
        <p:nvPicPr>
          <p:cNvPr id="20" name="图片 19" descr="形状 3 拷贝">
            <a:extLst>
              <a:ext uri="{FF2B5EF4-FFF2-40B4-BE49-F238E27FC236}">
                <a16:creationId xmlns:a16="http://schemas.microsoft.com/office/drawing/2014/main" id="{2D3B475A-339D-B245-8E34-0FE327202FA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350" y="4789353"/>
            <a:ext cx="4167965" cy="1711960"/>
          </a:xfrm>
          <a:prstGeom prst="rect">
            <a:avLst/>
          </a:prstGeom>
        </p:spPr>
      </p:pic>
      <p:pic>
        <p:nvPicPr>
          <p:cNvPr id="21" name="图片 20" descr="形状 3 拷贝 2">
            <a:extLst>
              <a:ext uri="{FF2B5EF4-FFF2-40B4-BE49-F238E27FC236}">
                <a16:creationId xmlns:a16="http://schemas.microsoft.com/office/drawing/2014/main" id="{DB8DE067-95F7-464E-BD65-7CB3579AA9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45" r="26814"/>
          <a:stretch>
            <a:fillRect/>
          </a:stretch>
        </p:blipFill>
        <p:spPr>
          <a:xfrm>
            <a:off x="3413478" y="5758363"/>
            <a:ext cx="2321707" cy="742950"/>
          </a:xfrm>
          <a:prstGeom prst="rect">
            <a:avLst/>
          </a:prstGeom>
        </p:spPr>
      </p:pic>
      <p:pic>
        <p:nvPicPr>
          <p:cNvPr id="22" name="图片 21" descr="矩形 11">
            <a:extLst>
              <a:ext uri="{FF2B5EF4-FFF2-40B4-BE49-F238E27FC236}">
                <a16:creationId xmlns:a16="http://schemas.microsoft.com/office/drawing/2014/main" id="{E4A5A2D5-FA8C-B542-B609-72EFC61976C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9685" y="5682799"/>
            <a:ext cx="1124280" cy="818515"/>
          </a:xfrm>
          <a:prstGeom prst="rect">
            <a:avLst/>
          </a:prstGeom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2C818430-C3C4-CE41-BCFF-5C7B3DCCD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副标题 2">
            <a:extLst>
              <a:ext uri="{FF2B5EF4-FFF2-40B4-BE49-F238E27FC236}">
                <a16:creationId xmlns:a16="http://schemas.microsoft.com/office/drawing/2014/main" id="{90BE9B69-F2C1-C440-A41F-1E7D2D32B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234" y="3417401"/>
            <a:ext cx="6327531" cy="433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3401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32">
            <a:extLst>
              <a:ext uri="{FF2B5EF4-FFF2-40B4-BE49-F238E27FC236}">
                <a16:creationId xmlns:a16="http://schemas.microsoft.com/office/drawing/2014/main" id="{A19D57B8-7610-EF46-900B-EB81275C089F}"/>
              </a:ext>
            </a:extLst>
          </p:cNvPr>
          <p:cNvSpPr/>
          <p:nvPr/>
        </p:nvSpPr>
        <p:spPr>
          <a:xfrm rot="2700000">
            <a:off x="312239" y="337946"/>
            <a:ext cx="608141" cy="608141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6" name="直接连接符 33">
            <a:extLst>
              <a:ext uri="{FF2B5EF4-FFF2-40B4-BE49-F238E27FC236}">
                <a16:creationId xmlns:a16="http://schemas.microsoft.com/office/drawing/2014/main" id="{DCE9A412-7F71-D942-B1D5-5B67A08D49E8}"/>
              </a:ext>
            </a:extLst>
          </p:cNvPr>
          <p:cNvCxnSpPr>
            <a:cxnSpLocks/>
          </p:cNvCxnSpPr>
          <p:nvPr/>
        </p:nvCxnSpPr>
        <p:spPr>
          <a:xfrm>
            <a:off x="1046328" y="1023585"/>
            <a:ext cx="111456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A94D6BB-841B-FB40-A3CC-20D5B2618D54}"/>
              </a:ext>
            </a:extLst>
          </p:cNvPr>
          <p:cNvSpPr txBox="1"/>
          <p:nvPr/>
        </p:nvSpPr>
        <p:spPr>
          <a:xfrm>
            <a:off x="202831" y="491546"/>
            <a:ext cx="843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coderwhy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任意多边形: 形状 36">
            <a:extLst>
              <a:ext uri="{FF2B5EF4-FFF2-40B4-BE49-F238E27FC236}">
                <a16:creationId xmlns:a16="http://schemas.microsoft.com/office/drawing/2014/main" id="{C8A7EFEE-06D3-8847-969A-EF0D7622FF15}"/>
              </a:ext>
            </a:extLst>
          </p:cNvPr>
          <p:cNvSpPr/>
          <p:nvPr/>
        </p:nvSpPr>
        <p:spPr>
          <a:xfrm rot="2700000">
            <a:off x="10236192" y="807057"/>
            <a:ext cx="433056" cy="43305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任意多边形: 形状 37">
            <a:extLst>
              <a:ext uri="{FF2B5EF4-FFF2-40B4-BE49-F238E27FC236}">
                <a16:creationId xmlns:a16="http://schemas.microsoft.com/office/drawing/2014/main" id="{252D63A4-8C59-6643-9A20-F5743F099E34}"/>
              </a:ext>
            </a:extLst>
          </p:cNvPr>
          <p:cNvSpPr/>
          <p:nvPr/>
        </p:nvSpPr>
        <p:spPr>
          <a:xfrm rot="2700000">
            <a:off x="10688015" y="807057"/>
            <a:ext cx="433056" cy="43305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任意多边形: 形状 38">
            <a:extLst>
              <a:ext uri="{FF2B5EF4-FFF2-40B4-BE49-F238E27FC236}">
                <a16:creationId xmlns:a16="http://schemas.microsoft.com/office/drawing/2014/main" id="{75888639-4E84-3647-9D0B-5CE68464B884}"/>
              </a:ext>
            </a:extLst>
          </p:cNvPr>
          <p:cNvSpPr/>
          <p:nvPr/>
        </p:nvSpPr>
        <p:spPr>
          <a:xfrm rot="2700000">
            <a:off x="11139835" y="807057"/>
            <a:ext cx="433056" cy="433056"/>
          </a:xfrm>
          <a:custGeom>
            <a:avLst/>
            <a:gdLst>
              <a:gd name="connsiteX0" fmla="*/ 29688 w 542085"/>
              <a:gd name="connsiteY0" fmla="*/ 29687 h 542085"/>
              <a:gd name="connsiteX1" fmla="*/ 101359 w 542085"/>
              <a:gd name="connsiteY1" fmla="*/ 0 h 542085"/>
              <a:gd name="connsiteX2" fmla="*/ 506782 w 542085"/>
              <a:gd name="connsiteY2" fmla="*/ 0 h 542085"/>
              <a:gd name="connsiteX3" fmla="*/ 542085 w 542085"/>
              <a:gd name="connsiteY3" fmla="*/ 7127 h 542085"/>
              <a:gd name="connsiteX4" fmla="*/ 7127 w 542085"/>
              <a:gd name="connsiteY4" fmla="*/ 542085 h 542085"/>
              <a:gd name="connsiteX5" fmla="*/ 0 w 542085"/>
              <a:gd name="connsiteY5" fmla="*/ 506782 h 542085"/>
              <a:gd name="connsiteX6" fmla="*/ 0 w 542085"/>
              <a:gd name="connsiteY6" fmla="*/ 101359 h 542085"/>
              <a:gd name="connsiteX7" fmla="*/ 29688 w 542085"/>
              <a:gd name="connsiteY7" fmla="*/ 29687 h 5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2085" h="542085">
                <a:moveTo>
                  <a:pt x="29688" y="29687"/>
                </a:moveTo>
                <a:cubicBezTo>
                  <a:pt x="48030" y="11345"/>
                  <a:pt x="73370" y="0"/>
                  <a:pt x="101359" y="0"/>
                </a:cubicBezTo>
                <a:lnTo>
                  <a:pt x="506782" y="0"/>
                </a:lnTo>
                <a:lnTo>
                  <a:pt x="542085" y="7127"/>
                </a:lnTo>
                <a:lnTo>
                  <a:pt x="7127" y="542085"/>
                </a:lnTo>
                <a:lnTo>
                  <a:pt x="0" y="506782"/>
                </a:lnTo>
                <a:lnTo>
                  <a:pt x="0" y="101359"/>
                </a:lnTo>
                <a:cubicBezTo>
                  <a:pt x="0" y="73369"/>
                  <a:pt x="11345" y="48029"/>
                  <a:pt x="29688" y="29687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94D6CB28-65E8-344A-AA21-177138B31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39" y="1257316"/>
            <a:ext cx="11866684" cy="5444088"/>
          </a:xfrm>
        </p:spPr>
        <p:txBody>
          <a:bodyPr>
            <a:normAutofit/>
          </a:bodyPr>
          <a:lstStyle>
            <a:lvl1pPr marL="228594" indent="-228594">
              <a:lnSpc>
                <a:spcPct val="150000"/>
              </a:lnSpc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36561" indent="-234945">
              <a:lnSpc>
                <a:spcPct val="150000"/>
              </a:lnSpc>
              <a:buFont typeface="Wingdings" panose="05000000000000000000" pitchFamily="2" charset="2"/>
              <a:buChar char="p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00080" indent="-253994">
              <a:lnSpc>
                <a:spcPct val="150000"/>
              </a:lnSpc>
              <a:buFont typeface="Wingdings" panose="05000000000000000000" pitchFamily="2" charset="2"/>
              <a:buChar char="ü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5500" indent="-215895">
              <a:lnSpc>
                <a:spcPct val="150000"/>
              </a:lnSpc>
              <a:buFont typeface="Wingdings" panose="05000000000000000000" pitchFamily="2" charset="2"/>
              <a:buChar char="Ø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289018" indent="-234945">
              <a:lnSpc>
                <a:spcPct val="150000"/>
              </a:lnSpc>
              <a:buFont typeface="Wingdings" panose="05000000000000000000" pitchFamily="2" charset="2"/>
              <a:buChar char="l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24" name="标题占位符 1">
            <a:extLst>
              <a:ext uri="{FF2B5EF4-FFF2-40B4-BE49-F238E27FC236}">
                <a16:creationId xmlns:a16="http://schemas.microsoft.com/office/drawing/2014/main" id="{58EB4AE5-2D12-A84E-B928-E09C888EB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651" y="266261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599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0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88">
            <a:extLst>
              <a:ext uri="{FF2B5EF4-FFF2-40B4-BE49-F238E27FC236}">
                <a16:creationId xmlns:a16="http://schemas.microsoft.com/office/drawing/2014/main" id="{59A270AD-5303-4FE9-9F06-62152F6876C3}"/>
              </a:ext>
            </a:extLst>
          </p:cNvPr>
          <p:cNvGrpSpPr/>
          <p:nvPr userDrawn="1"/>
        </p:nvGrpSpPr>
        <p:grpSpPr bwMode="auto">
          <a:xfrm>
            <a:off x="7808913" y="1722919"/>
            <a:ext cx="3460750" cy="494819"/>
            <a:chOff x="0" y="25925"/>
            <a:chExt cx="3461507" cy="495658"/>
          </a:xfrm>
        </p:grpSpPr>
        <p:grpSp>
          <p:nvGrpSpPr>
            <p:cNvPr id="8" name="组合 84">
              <a:extLst>
                <a:ext uri="{FF2B5EF4-FFF2-40B4-BE49-F238E27FC236}">
                  <a16:creationId xmlns:a16="http://schemas.microsoft.com/office/drawing/2014/main" id="{75B5A69C-5409-457A-AD73-F86D0407E82A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10" name="组合 82">
                <a:extLst>
                  <a:ext uri="{FF2B5EF4-FFF2-40B4-BE49-F238E27FC236}">
                    <a16:creationId xmlns:a16="http://schemas.microsoft.com/office/drawing/2014/main" id="{80F0CDCC-9C2B-4CF5-ADCC-7D91A03E454D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12" name="平行四边形 79">
                  <a:extLst>
                    <a:ext uri="{FF2B5EF4-FFF2-40B4-BE49-F238E27FC236}">
                      <a16:creationId xmlns:a16="http://schemas.microsoft.com/office/drawing/2014/main" id="{37BFD0F9-C5CC-4EF6-9CB8-3E51EDCABE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平行四边形 81">
                  <a:extLst>
                    <a:ext uri="{FF2B5EF4-FFF2-40B4-BE49-F238E27FC236}">
                      <a16:creationId xmlns:a16="http://schemas.microsoft.com/office/drawing/2014/main" id="{9B8578A5-16F2-4CD9-884C-3CE2E79C5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1" name="文本框 83">
                <a:extLst>
                  <a:ext uri="{FF2B5EF4-FFF2-40B4-BE49-F238E27FC236}">
                    <a16:creationId xmlns:a16="http://schemas.microsoft.com/office/drawing/2014/main" id="{E19F3AA1-06D3-4BAC-9998-5B1589FF38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直接连接符 86">
              <a:extLst>
                <a:ext uri="{FF2B5EF4-FFF2-40B4-BE49-F238E27FC236}">
                  <a16:creationId xmlns:a16="http://schemas.microsoft.com/office/drawing/2014/main" id="{F0F1A1DD-BAA3-428C-97BF-D315E0767A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组合 89">
            <a:extLst>
              <a:ext uri="{FF2B5EF4-FFF2-40B4-BE49-F238E27FC236}">
                <a16:creationId xmlns:a16="http://schemas.microsoft.com/office/drawing/2014/main" id="{5D73EB7C-E793-4AB1-9F4F-DE4D68AA9FFF}"/>
              </a:ext>
            </a:extLst>
          </p:cNvPr>
          <p:cNvGrpSpPr/>
          <p:nvPr userDrawn="1"/>
        </p:nvGrpSpPr>
        <p:grpSpPr bwMode="auto">
          <a:xfrm>
            <a:off x="7231063" y="2769081"/>
            <a:ext cx="3462337" cy="494819"/>
            <a:chOff x="0" y="25925"/>
            <a:chExt cx="3461507" cy="495658"/>
          </a:xfrm>
        </p:grpSpPr>
        <p:grpSp>
          <p:nvGrpSpPr>
            <p:cNvPr id="16" name="组合 91">
              <a:extLst>
                <a:ext uri="{FF2B5EF4-FFF2-40B4-BE49-F238E27FC236}">
                  <a16:creationId xmlns:a16="http://schemas.microsoft.com/office/drawing/2014/main" id="{174F37DC-7417-44DF-BBD8-265C3F5BA85F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18" name="组合 93">
                <a:extLst>
                  <a:ext uri="{FF2B5EF4-FFF2-40B4-BE49-F238E27FC236}">
                    <a16:creationId xmlns:a16="http://schemas.microsoft.com/office/drawing/2014/main" id="{D03915C7-EDB2-47DB-942F-68A487661D01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20" name="平行四边形 95">
                  <a:extLst>
                    <a:ext uri="{FF2B5EF4-FFF2-40B4-BE49-F238E27FC236}">
                      <a16:creationId xmlns:a16="http://schemas.microsoft.com/office/drawing/2014/main" id="{E9C1FCA9-6941-48D4-BF77-855DCF090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平行四边形 96">
                  <a:extLst>
                    <a:ext uri="{FF2B5EF4-FFF2-40B4-BE49-F238E27FC236}">
                      <a16:creationId xmlns:a16="http://schemas.microsoft.com/office/drawing/2014/main" id="{F22CA1FE-9D53-4079-975A-7DC263FDA5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19" name="文本框 94">
                <a:extLst>
                  <a:ext uri="{FF2B5EF4-FFF2-40B4-BE49-F238E27FC236}">
                    <a16:creationId xmlns:a16="http://schemas.microsoft.com/office/drawing/2014/main" id="{3082E0A7-F24D-4F24-B645-A6C1EA6634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7" name="直接连接符 92">
              <a:extLst>
                <a:ext uri="{FF2B5EF4-FFF2-40B4-BE49-F238E27FC236}">
                  <a16:creationId xmlns:a16="http://schemas.microsoft.com/office/drawing/2014/main" id="{D180218D-B042-487F-B75B-462D330E85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" name="组合 97">
            <a:extLst>
              <a:ext uri="{FF2B5EF4-FFF2-40B4-BE49-F238E27FC236}">
                <a16:creationId xmlns:a16="http://schemas.microsoft.com/office/drawing/2014/main" id="{B362A640-20E9-4540-8076-664AB5D4772F}"/>
              </a:ext>
            </a:extLst>
          </p:cNvPr>
          <p:cNvGrpSpPr/>
          <p:nvPr userDrawn="1"/>
        </p:nvGrpSpPr>
        <p:grpSpPr bwMode="auto">
          <a:xfrm>
            <a:off x="6654800" y="3815244"/>
            <a:ext cx="3462338" cy="494819"/>
            <a:chOff x="0" y="25925"/>
            <a:chExt cx="3461507" cy="495658"/>
          </a:xfrm>
        </p:grpSpPr>
        <p:grpSp>
          <p:nvGrpSpPr>
            <p:cNvPr id="24" name="组合 99">
              <a:extLst>
                <a:ext uri="{FF2B5EF4-FFF2-40B4-BE49-F238E27FC236}">
                  <a16:creationId xmlns:a16="http://schemas.microsoft.com/office/drawing/2014/main" id="{490A1117-89BA-4318-BF44-4C571A70A7C6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26" name="组合 101">
                <a:extLst>
                  <a:ext uri="{FF2B5EF4-FFF2-40B4-BE49-F238E27FC236}">
                    <a16:creationId xmlns:a16="http://schemas.microsoft.com/office/drawing/2014/main" id="{90BA505B-09EA-4F5B-B361-9EDF84C26AB8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28" name="平行四边形 103">
                  <a:extLst>
                    <a:ext uri="{FF2B5EF4-FFF2-40B4-BE49-F238E27FC236}">
                      <a16:creationId xmlns:a16="http://schemas.microsoft.com/office/drawing/2014/main" id="{72263DAE-96B5-4BDF-9EE7-CA3695414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9" name="平行四边形 104">
                  <a:extLst>
                    <a:ext uri="{FF2B5EF4-FFF2-40B4-BE49-F238E27FC236}">
                      <a16:creationId xmlns:a16="http://schemas.microsoft.com/office/drawing/2014/main" id="{19423534-39A3-4D81-A5B4-3115C5743D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7" name="文本框 102">
                <a:extLst>
                  <a:ext uri="{FF2B5EF4-FFF2-40B4-BE49-F238E27FC236}">
                    <a16:creationId xmlns:a16="http://schemas.microsoft.com/office/drawing/2014/main" id="{CE9BE91E-3E03-4DF1-8437-897D7FEE0B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5" name="直接连接符 100">
              <a:extLst>
                <a:ext uri="{FF2B5EF4-FFF2-40B4-BE49-F238E27FC236}">
                  <a16:creationId xmlns:a16="http://schemas.microsoft.com/office/drawing/2014/main" id="{2C253842-373F-4142-9350-2BA9BCC594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" name="组合 105">
            <a:extLst>
              <a:ext uri="{FF2B5EF4-FFF2-40B4-BE49-F238E27FC236}">
                <a16:creationId xmlns:a16="http://schemas.microsoft.com/office/drawing/2014/main" id="{B10A60C1-2415-4DB2-8B36-18E2EB6CD51B}"/>
              </a:ext>
            </a:extLst>
          </p:cNvPr>
          <p:cNvGrpSpPr/>
          <p:nvPr userDrawn="1"/>
        </p:nvGrpSpPr>
        <p:grpSpPr bwMode="auto">
          <a:xfrm>
            <a:off x="6078538" y="4861406"/>
            <a:ext cx="3460750" cy="494819"/>
            <a:chOff x="0" y="25925"/>
            <a:chExt cx="3461507" cy="495658"/>
          </a:xfrm>
        </p:grpSpPr>
        <p:grpSp>
          <p:nvGrpSpPr>
            <p:cNvPr id="32" name="组合 107">
              <a:extLst>
                <a:ext uri="{FF2B5EF4-FFF2-40B4-BE49-F238E27FC236}">
                  <a16:creationId xmlns:a16="http://schemas.microsoft.com/office/drawing/2014/main" id="{71EC1992-FA5E-47C5-AFB4-27EF5A302392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34" name="组合 109">
                <a:extLst>
                  <a:ext uri="{FF2B5EF4-FFF2-40B4-BE49-F238E27FC236}">
                    <a16:creationId xmlns:a16="http://schemas.microsoft.com/office/drawing/2014/main" id="{44552F0A-7DD6-4EDC-8FE8-0D9AA6B68901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36" name="平行四边形 111">
                  <a:extLst>
                    <a:ext uri="{FF2B5EF4-FFF2-40B4-BE49-F238E27FC236}">
                      <a16:creationId xmlns:a16="http://schemas.microsoft.com/office/drawing/2014/main" id="{0FF9AAC3-C0F0-40B6-9282-C5D65FBEA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平行四边形 112">
                  <a:extLst>
                    <a:ext uri="{FF2B5EF4-FFF2-40B4-BE49-F238E27FC236}">
                      <a16:creationId xmlns:a16="http://schemas.microsoft.com/office/drawing/2014/main" id="{E4EDD061-A892-4B86-A32E-73FD6F0F0E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35" name="文本框 110">
                <a:extLst>
                  <a:ext uri="{FF2B5EF4-FFF2-40B4-BE49-F238E27FC236}">
                    <a16:creationId xmlns:a16="http://schemas.microsoft.com/office/drawing/2014/main" id="{04AC55EE-ACFB-4F25-88B6-5161EAC69F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3" name="直接连接符 108">
              <a:extLst>
                <a:ext uri="{FF2B5EF4-FFF2-40B4-BE49-F238E27FC236}">
                  <a16:creationId xmlns:a16="http://schemas.microsoft.com/office/drawing/2014/main" id="{64C03479-81E0-4C9B-AAF5-BE80A006AE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" name="任意多边形 77">
            <a:extLst>
              <a:ext uri="{FF2B5EF4-FFF2-40B4-BE49-F238E27FC236}">
                <a16:creationId xmlns:a16="http://schemas.microsoft.com/office/drawing/2014/main" id="{C22584A7-C922-449F-81C4-E5D8E74DF80C}"/>
              </a:ext>
            </a:extLst>
          </p:cNvPr>
          <p:cNvSpPr/>
          <p:nvPr userDrawn="1"/>
        </p:nvSpPr>
        <p:spPr bwMode="auto">
          <a:xfrm>
            <a:off x="106363" y="0"/>
            <a:ext cx="7808912" cy="6858000"/>
          </a:xfrm>
          <a:custGeom>
            <a:avLst/>
            <a:gdLst>
              <a:gd name="T0" fmla="*/ 0 w 6953768"/>
              <a:gd name="T1" fmla="*/ 0 h 6858000"/>
              <a:gd name="T2" fmla="*/ 9847618 w 6953768"/>
              <a:gd name="T3" fmla="*/ 0 h 6858000"/>
              <a:gd name="T4" fmla="*/ 5264604 w 6953768"/>
              <a:gd name="T5" fmla="*/ 6858000 h 6858000"/>
              <a:gd name="T6" fmla="*/ 0 w 6953768"/>
              <a:gd name="T7" fmla="*/ 6858000 h 6858000"/>
              <a:gd name="T8" fmla="*/ 0 w 6953768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53768" h="6858000">
                <a:moveTo>
                  <a:pt x="0" y="0"/>
                </a:moveTo>
                <a:lnTo>
                  <a:pt x="6953768" y="0"/>
                </a:lnTo>
                <a:lnTo>
                  <a:pt x="37175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9" name="任意多边形 76">
            <a:extLst>
              <a:ext uri="{FF2B5EF4-FFF2-40B4-BE49-F238E27FC236}">
                <a16:creationId xmlns:a16="http://schemas.microsoft.com/office/drawing/2014/main" id="{CA199C89-F324-416E-8344-F0A5D3F0B7EE}"/>
              </a:ext>
            </a:extLst>
          </p:cNvPr>
          <p:cNvSpPr/>
          <p:nvPr userDrawn="1"/>
        </p:nvSpPr>
        <p:spPr bwMode="auto">
          <a:xfrm>
            <a:off x="0" y="0"/>
            <a:ext cx="7808913" cy="6858000"/>
          </a:xfrm>
          <a:custGeom>
            <a:avLst/>
            <a:gdLst>
              <a:gd name="T0" fmla="*/ 0 w 6953768"/>
              <a:gd name="T1" fmla="*/ 0 h 6858000"/>
              <a:gd name="T2" fmla="*/ 9847622 w 6953768"/>
              <a:gd name="T3" fmla="*/ 0 h 6858000"/>
              <a:gd name="T4" fmla="*/ 5264606 w 6953768"/>
              <a:gd name="T5" fmla="*/ 6858000 h 6858000"/>
              <a:gd name="T6" fmla="*/ 0 w 6953768"/>
              <a:gd name="T7" fmla="*/ 6858000 h 6858000"/>
              <a:gd name="T8" fmla="*/ 0 w 6953768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53768" h="6858000">
                <a:moveTo>
                  <a:pt x="0" y="0"/>
                </a:moveTo>
                <a:lnTo>
                  <a:pt x="6953768" y="0"/>
                </a:lnTo>
                <a:lnTo>
                  <a:pt x="371753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C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dirty="0"/>
          </a:p>
        </p:txBody>
      </p:sp>
      <p:pic>
        <p:nvPicPr>
          <p:cNvPr id="40" name="图片 73">
            <a:extLst>
              <a:ext uri="{FF2B5EF4-FFF2-40B4-BE49-F238E27FC236}">
                <a16:creationId xmlns:a16="http://schemas.microsoft.com/office/drawing/2014/main" id="{7359FDD3-FB8A-4012-ACD0-8CDBE5EB37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536700"/>
            <a:ext cx="476726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文本框 78">
            <a:extLst>
              <a:ext uri="{FF2B5EF4-FFF2-40B4-BE49-F238E27FC236}">
                <a16:creationId xmlns:a16="http://schemas.microsoft.com/office/drawing/2014/main" id="{B2703CAB-E597-45F1-B323-1AADDA5B4A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171450"/>
            <a:ext cx="20558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</a:t>
            </a:r>
          </a:p>
        </p:txBody>
      </p:sp>
      <p:sp>
        <p:nvSpPr>
          <p:cNvPr id="42" name="标题占位符 1">
            <a:extLst>
              <a:ext uri="{FF2B5EF4-FFF2-40B4-BE49-F238E27FC236}">
                <a16:creationId xmlns:a16="http://schemas.microsoft.com/office/drawing/2014/main" id="{E4C02F29-99CC-4A0A-AED7-BDAF71BA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009" y="1727522"/>
            <a:ext cx="3539789" cy="409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kumimoji="1"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47" name="标题占位符 1">
            <a:extLst>
              <a:ext uri="{FF2B5EF4-FFF2-40B4-BE49-F238E27FC236}">
                <a16:creationId xmlns:a16="http://schemas.microsoft.com/office/drawing/2014/main" id="{B5F7000F-3907-4B7C-A12B-9224EE90BA91}"/>
              </a:ext>
            </a:extLst>
          </p:cNvPr>
          <p:cNvSpPr txBox="1">
            <a:spLocks/>
          </p:cNvSpPr>
          <p:nvPr userDrawn="1"/>
        </p:nvSpPr>
        <p:spPr>
          <a:xfrm>
            <a:off x="7623451" y="3856162"/>
            <a:ext cx="3539789" cy="409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48" name="标题占位符 1">
            <a:extLst>
              <a:ext uri="{FF2B5EF4-FFF2-40B4-BE49-F238E27FC236}">
                <a16:creationId xmlns:a16="http://schemas.microsoft.com/office/drawing/2014/main" id="{9202CD99-818E-47BA-BC0A-BCAE7FDD1FD2}"/>
              </a:ext>
            </a:extLst>
          </p:cNvPr>
          <p:cNvSpPr txBox="1">
            <a:spLocks/>
          </p:cNvSpPr>
          <p:nvPr userDrawn="1"/>
        </p:nvSpPr>
        <p:spPr>
          <a:xfrm>
            <a:off x="7047188" y="4875895"/>
            <a:ext cx="3539789" cy="409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</a:t>
            </a:r>
            <a:endParaRPr lang="zh-CN" altLang="en-US" dirty="0"/>
          </a:p>
        </p:txBody>
      </p:sp>
      <p:sp>
        <p:nvSpPr>
          <p:cNvPr id="49" name="标题占位符 1">
            <a:extLst>
              <a:ext uri="{FF2B5EF4-FFF2-40B4-BE49-F238E27FC236}">
                <a16:creationId xmlns:a16="http://schemas.microsoft.com/office/drawing/2014/main" id="{1C132DFB-A4D8-4F82-BD87-65CC1E55BFD4}"/>
              </a:ext>
            </a:extLst>
          </p:cNvPr>
          <p:cNvSpPr txBox="1">
            <a:spLocks/>
          </p:cNvSpPr>
          <p:nvPr userDrawn="1"/>
        </p:nvSpPr>
        <p:spPr>
          <a:xfrm>
            <a:off x="8113712" y="2721909"/>
            <a:ext cx="3539789" cy="409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44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>
            <a:extLst>
              <a:ext uri="{FF2B5EF4-FFF2-40B4-BE49-F238E27FC236}">
                <a16:creationId xmlns:a16="http://schemas.microsoft.com/office/drawing/2014/main" id="{F612FBBA-ABAE-4812-AAB2-77CA48D54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>
            <a:extLst>
              <a:ext uri="{FF2B5EF4-FFF2-40B4-BE49-F238E27FC236}">
                <a16:creationId xmlns:a16="http://schemas.microsoft.com/office/drawing/2014/main" id="{89038A74-5A1B-45B4-AA7D-C9934D2FDABC}"/>
              </a:ext>
            </a:extLst>
          </p:cNvPr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3C067B8-78E3-4D7C-B8BF-D55591977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8B5E84D-8FAC-4FA6-9CA7-55579F67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39" y="125731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36575" indent="-234950">
              <a:lnSpc>
                <a:spcPts val="2500"/>
              </a:lnSpc>
              <a:buFont typeface="Wingdings" panose="05000000000000000000" pitchFamily="2" charset="2"/>
              <a:buChar char="p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00100" indent="-254000">
              <a:lnSpc>
                <a:spcPts val="2500"/>
              </a:lnSpc>
              <a:buFont typeface="Wingdings" panose="05000000000000000000" pitchFamily="2" charset="2"/>
              <a:buChar char="ü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025525" indent="-215900">
              <a:lnSpc>
                <a:spcPts val="2500"/>
              </a:lnSpc>
              <a:buFont typeface="Wingdings" panose="05000000000000000000" pitchFamily="2" charset="2"/>
              <a:buChar char="Ø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289050" indent="-234950">
              <a:lnSpc>
                <a:spcPts val="2500"/>
              </a:lnSpc>
              <a:buFont typeface="Wingdings" panose="05000000000000000000" pitchFamily="2" charset="2"/>
              <a:buChar char="l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94CED-225F-EA45-A0CF-30C324BA1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3" y="351146"/>
            <a:ext cx="1662680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5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3D46DC4-DBA3-5944-A737-143BB4CB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1E6E1D-D6F4-4E46-9806-F6A08C0B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FA4E7E-9BEF-9D43-8722-EC6243BEC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01B89-D733-6245-BBE3-A44BA92D2544}" type="datetimeFigureOut">
              <a:rPr kumimoji="1" lang="zh-CN" altLang="en-US" smtClean="0"/>
              <a:t>2022/8/31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20BAD9-CC5E-A24D-ABDA-D09C6CCCF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2BE2A-699D-8A40-A103-F095B6A27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C48A3-FD95-344E-BCFF-C6286B27B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456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  <p:sldLayoutId id="214748366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zh-hans.reactjs.org/docs/react-component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zh-hans.reactjs.org/docs/typechecking-with-proptyp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zh-hans.reactjs.org/docs/jsx-in-depth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facebook/react/issues/11527#issuecomment-360199710&#65307;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7EEB5-3E56-1044-80D9-75BE589CE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855" y="2483737"/>
            <a:ext cx="10150854" cy="69010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组件化开发（一）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BBCD5E9-F25D-674E-9023-DAC59C44AD7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561323" y="3684158"/>
            <a:ext cx="6327531" cy="4336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王红元 </a:t>
            </a:r>
            <a:r>
              <a:rPr kumimoji="1" lang="en-US" altLang="zh-CN" dirty="0"/>
              <a:t>coderwhy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624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CD96AB-8E06-984F-803E-5B366A71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我们先来学习一下最基础、最常用的生命周期函数：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EABF548-AD47-6C40-B202-68D702DE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生命周期解析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79542-DEAD-6447-A2F9-048640F5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74" y="1672752"/>
            <a:ext cx="11000509" cy="469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755AD-49E9-6B44-9E2B-2906BB532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Constructor</a:t>
            </a:r>
          </a:p>
          <a:p>
            <a:r>
              <a:rPr lang="zh-CN" altLang="en-US" dirty="0"/>
              <a:t>如果不初始化 </a:t>
            </a:r>
            <a:r>
              <a:rPr lang="en-US" altLang="zh-CN" dirty="0"/>
              <a:t>state </a:t>
            </a:r>
            <a:r>
              <a:rPr lang="zh-CN" altLang="en-US" dirty="0"/>
              <a:t>或不进行方法绑定，则不需要为 </a:t>
            </a:r>
            <a:r>
              <a:rPr lang="en-US" altLang="zh-CN" dirty="0"/>
              <a:t>React </a:t>
            </a:r>
            <a:r>
              <a:rPr lang="zh-CN" altLang="en-US" dirty="0"/>
              <a:t>组件实现构造函数。</a:t>
            </a:r>
          </a:p>
          <a:p>
            <a:r>
              <a:rPr lang="en-US" altLang="zh-CN" dirty="0"/>
              <a:t>constructor</a:t>
            </a:r>
            <a:r>
              <a:rPr lang="zh-CN" altLang="en-US" dirty="0"/>
              <a:t>中通常只做两件事情：</a:t>
            </a:r>
          </a:p>
          <a:p>
            <a:pPr lvl="1"/>
            <a:r>
              <a:rPr lang="zh-CN" altLang="en-US" dirty="0"/>
              <a:t>通过给 </a:t>
            </a:r>
            <a:r>
              <a:rPr lang="en-US" altLang="zh-CN" dirty="0" err="1"/>
              <a:t>this.state</a:t>
            </a:r>
            <a:r>
              <a:rPr lang="en-US" altLang="zh-CN" dirty="0"/>
              <a:t> </a:t>
            </a:r>
            <a:r>
              <a:rPr lang="zh-CN" altLang="en-US" dirty="0"/>
              <a:t>赋值对象来初始化内部的</a:t>
            </a:r>
            <a:r>
              <a:rPr lang="en-US" altLang="zh-CN" dirty="0"/>
              <a:t>state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为事件绑定实例（</a:t>
            </a:r>
            <a:r>
              <a:rPr lang="en-US" altLang="zh-CN" dirty="0"/>
              <a:t>this</a:t>
            </a:r>
            <a:r>
              <a:rPr lang="zh-CN" altLang="en-US" dirty="0"/>
              <a:t>）；</a:t>
            </a:r>
          </a:p>
          <a:p>
            <a:endParaRPr lang="en-US" altLang="zh-CN" dirty="0"/>
          </a:p>
          <a:p>
            <a:r>
              <a:rPr lang="en-US" altLang="zh-CN" b="1" dirty="0"/>
              <a:t>componentDidMount</a:t>
            </a:r>
            <a:endParaRPr lang="en-US" altLang="zh-CN" dirty="0"/>
          </a:p>
          <a:p>
            <a:r>
              <a:rPr lang="en-US" altLang="zh-CN" dirty="0"/>
              <a:t>componentDidMount() </a:t>
            </a:r>
            <a:r>
              <a:rPr lang="zh-CN" altLang="en-US" dirty="0"/>
              <a:t>会在组件挂载后（插入 </a:t>
            </a:r>
            <a:r>
              <a:rPr lang="en-US" altLang="zh-CN" dirty="0"/>
              <a:t>DOM </a:t>
            </a:r>
            <a:r>
              <a:rPr lang="zh-CN" altLang="en-US" dirty="0"/>
              <a:t>树中）立即调用。</a:t>
            </a:r>
          </a:p>
          <a:p>
            <a:r>
              <a:rPr lang="en-US" altLang="zh-CN" dirty="0"/>
              <a:t>componentDidMount</a:t>
            </a:r>
            <a:r>
              <a:rPr lang="zh-CN" altLang="en-US" dirty="0"/>
              <a:t>中通常进行哪里操作呢？</a:t>
            </a:r>
          </a:p>
          <a:p>
            <a:pPr lvl="1"/>
            <a:r>
              <a:rPr lang="zh-CN" altLang="en-US" dirty="0"/>
              <a:t>依赖于</a:t>
            </a:r>
            <a:r>
              <a:rPr lang="en-US" altLang="zh-CN" dirty="0"/>
              <a:t>DOM</a:t>
            </a:r>
            <a:r>
              <a:rPr lang="zh-CN" altLang="en-US" dirty="0"/>
              <a:t>的操作可以在这里进行；</a:t>
            </a:r>
          </a:p>
          <a:p>
            <a:pPr lvl="1"/>
            <a:r>
              <a:rPr lang="zh-CN" altLang="en-US" dirty="0"/>
              <a:t>在此处发送网络请求就最好的地方；（官方建议）</a:t>
            </a:r>
          </a:p>
          <a:p>
            <a:pPr lvl="1"/>
            <a:r>
              <a:rPr lang="zh-CN" altLang="en-US" dirty="0"/>
              <a:t>可以在此处添加一些订阅（会在</a:t>
            </a:r>
            <a:r>
              <a:rPr lang="en-US" altLang="zh-CN" dirty="0"/>
              <a:t>componentWillUnmount</a:t>
            </a:r>
            <a:r>
              <a:rPr lang="zh-CN" altLang="en-US" dirty="0"/>
              <a:t>取消订阅）；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C8A346-CC68-BF49-986D-0D96005C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生命周期函数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22682-94C1-A84B-B4A0-3C942203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774" y="1371935"/>
            <a:ext cx="3570050" cy="20570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111C6E-6C14-E24D-94D3-D26140E17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953" y="4271190"/>
            <a:ext cx="3812348" cy="69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E73618-58C3-5549-882E-A658DACC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componentDidUpdate</a:t>
            </a:r>
            <a:endParaRPr lang="en-US" altLang="zh-CN" dirty="0"/>
          </a:p>
          <a:p>
            <a:r>
              <a:rPr lang="en-US" altLang="zh-CN" dirty="0"/>
              <a:t>componentDidUpdate() </a:t>
            </a:r>
            <a:r>
              <a:rPr lang="zh-CN" altLang="en-US" dirty="0"/>
              <a:t>会在更新后会被立即调用，首次渲染不会执行此方法。</a:t>
            </a:r>
          </a:p>
          <a:p>
            <a:pPr lvl="1"/>
            <a:r>
              <a:rPr lang="zh-CN" altLang="en-US" dirty="0"/>
              <a:t>当组件更新后，可以在此处对 </a:t>
            </a:r>
            <a:r>
              <a:rPr lang="en-US" altLang="zh-CN" dirty="0"/>
              <a:t>DOM </a:t>
            </a:r>
            <a:r>
              <a:rPr lang="zh-CN" altLang="en-US" dirty="0"/>
              <a:t>进行操作；</a:t>
            </a:r>
          </a:p>
          <a:p>
            <a:pPr lvl="1"/>
            <a:r>
              <a:rPr lang="zh-CN" altLang="en-US" dirty="0"/>
              <a:t>如果你对更新前后的 </a:t>
            </a:r>
            <a:r>
              <a:rPr lang="en-US" altLang="zh-CN" dirty="0"/>
              <a:t>props </a:t>
            </a:r>
            <a:r>
              <a:rPr lang="zh-CN" altLang="en-US" dirty="0"/>
              <a:t>进行了比较，也可以选择在此处进行网络请求；（例如，当 </a:t>
            </a:r>
            <a:r>
              <a:rPr lang="en-US" altLang="zh-CN" dirty="0"/>
              <a:t>props </a:t>
            </a:r>
            <a:r>
              <a:rPr lang="zh-CN" altLang="en-US" dirty="0"/>
              <a:t>未发生变化时，则不会执行网络请求）。</a:t>
            </a:r>
          </a:p>
          <a:p>
            <a:endParaRPr kumimoji="1" lang="en-US" altLang="zh-CN" dirty="0"/>
          </a:p>
          <a:p>
            <a:r>
              <a:rPr lang="en-US" altLang="zh-CN" b="1" dirty="0"/>
              <a:t>componentWillUnmount</a:t>
            </a:r>
          </a:p>
          <a:p>
            <a:r>
              <a:rPr lang="en-US" altLang="zh-CN" dirty="0"/>
              <a:t>componentWillUnmount() </a:t>
            </a:r>
            <a:r>
              <a:rPr lang="zh-CN" altLang="en-US" dirty="0"/>
              <a:t>会在组件卸载及销毁之前直接调用。</a:t>
            </a:r>
          </a:p>
          <a:p>
            <a:pPr lvl="1"/>
            <a:r>
              <a:rPr lang="zh-CN" altLang="en-US" dirty="0"/>
              <a:t>在此方法中执行必要的清理操作；</a:t>
            </a:r>
          </a:p>
          <a:p>
            <a:pPr lvl="1"/>
            <a:r>
              <a:rPr lang="zh-CN" altLang="en-US" dirty="0"/>
              <a:t>例如，清除 </a:t>
            </a:r>
            <a:r>
              <a:rPr lang="en-US" altLang="zh-CN" dirty="0"/>
              <a:t>timer</a:t>
            </a:r>
            <a:r>
              <a:rPr lang="zh-CN" altLang="en-US" dirty="0"/>
              <a:t>，取消网络请求或清除在 </a:t>
            </a:r>
            <a:r>
              <a:rPr lang="en-US" altLang="zh-CN" dirty="0"/>
              <a:t>componentDidMount() </a:t>
            </a:r>
            <a:r>
              <a:rPr lang="zh-CN" altLang="en-US" dirty="0"/>
              <a:t>中创建的订阅等；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1EEDB3-E8FD-C54E-8B37-5BE81DD4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生命周期函数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60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1E035-1985-2940-8958-66B0C3AF9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39" y="1257316"/>
            <a:ext cx="4674451" cy="544408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b="1" dirty="0"/>
              <a:t>除了上面介绍的生命周期函数之外，还有一些不常用的生命周期函数：</a:t>
            </a:r>
          </a:p>
          <a:p>
            <a:pPr lvl="1"/>
            <a:r>
              <a:rPr lang="en-US" altLang="zh-CN" dirty="0" err="1"/>
              <a:t>getDerivedStateFromProps</a:t>
            </a:r>
            <a:r>
              <a:rPr lang="zh-CN" altLang="en-US" dirty="0"/>
              <a:t>：</a:t>
            </a:r>
            <a:r>
              <a:rPr lang="en-US" altLang="zh-CN" dirty="0"/>
              <a:t>state </a:t>
            </a:r>
            <a:r>
              <a:rPr lang="zh-CN" altLang="en-US" dirty="0"/>
              <a:t>的值在任何时候都依赖于 </a:t>
            </a:r>
            <a:r>
              <a:rPr lang="en-US" altLang="zh-CN" dirty="0"/>
              <a:t>props</a:t>
            </a:r>
            <a:r>
              <a:rPr lang="zh-CN" altLang="en-US" dirty="0"/>
              <a:t>时使用；该方法返回一个对象来更新</a:t>
            </a:r>
            <a:r>
              <a:rPr lang="en-US" altLang="zh-CN" dirty="0"/>
              <a:t>state</a:t>
            </a:r>
            <a:r>
              <a:rPr lang="zh-CN" altLang="en-US" dirty="0"/>
              <a:t>；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getSnapshotBeforeUpdate</a:t>
            </a:r>
            <a:r>
              <a:rPr lang="zh-CN" altLang="en-US" dirty="0"/>
              <a:t>：在</a:t>
            </a:r>
            <a:r>
              <a:rPr lang="en-US" altLang="zh-CN" dirty="0"/>
              <a:t>React</a:t>
            </a:r>
            <a:r>
              <a:rPr lang="zh-CN" altLang="en-US" dirty="0"/>
              <a:t>更新</a:t>
            </a:r>
            <a:r>
              <a:rPr lang="en-US" altLang="zh-CN" dirty="0"/>
              <a:t>DOM</a:t>
            </a:r>
            <a:r>
              <a:rPr lang="zh-CN" altLang="en-US" dirty="0"/>
              <a:t>之前回调的一个函数，可以获取</a:t>
            </a:r>
            <a:r>
              <a:rPr lang="en-US" altLang="zh-CN" dirty="0"/>
              <a:t>DOM</a:t>
            </a:r>
            <a:r>
              <a:rPr lang="zh-CN" altLang="en-US" dirty="0"/>
              <a:t>更新前的一些信息（比如说滚动位置）；</a:t>
            </a:r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shouldComponentUpdate</a:t>
            </a:r>
            <a:r>
              <a:rPr lang="zh-CN" altLang="en-US" dirty="0"/>
              <a:t>：该生命周期函数很常用，但是我们等待讲性能优化时再来详细讲解；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另外，</a:t>
            </a:r>
            <a:r>
              <a:rPr lang="en-US" altLang="zh-CN" b="1" dirty="0"/>
              <a:t>React</a:t>
            </a:r>
            <a:r>
              <a:rPr lang="zh-CN" altLang="en-US" b="1" dirty="0"/>
              <a:t>中还提供了一些过期的生命周期函数，这些函数已经不推荐使用。</a:t>
            </a:r>
          </a:p>
          <a:p>
            <a:r>
              <a:rPr lang="zh-CN" altLang="en-US" b="1" dirty="0"/>
              <a:t>更详细的生命周期相关的内容，可以参考官网</a:t>
            </a:r>
            <a:r>
              <a:rPr lang="zh-CN" altLang="en-US" dirty="0"/>
              <a:t>：</a:t>
            </a:r>
            <a:r>
              <a:rPr lang="en-US" altLang="zh-CN" dirty="0">
                <a:hlinkClick r:id="rId2"/>
              </a:rPr>
              <a:t>https://zh-hans.reactjs.org/docs/react-component.html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686B90-A73A-6042-B50C-4C55625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不常用生命周期函数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649FB8-748A-FE4C-9E8F-ED298513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89" y="2007272"/>
            <a:ext cx="6620728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1C05E-A5F2-A142-B95D-3D447C45C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组件之间存在嵌套关系：</a:t>
            </a:r>
          </a:p>
          <a:p>
            <a:pPr lvl="1"/>
            <a:r>
              <a:rPr lang="zh-CN" altLang="en-US" dirty="0"/>
              <a:t>在之前的案例中，我们只是创建了一个组件</a:t>
            </a:r>
            <a:r>
              <a:rPr lang="en-US" altLang="zh-CN" dirty="0"/>
              <a:t>App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如果我们一个应用程序将所有的逻辑都放在一个组件中，那么这个组件就会变成非常的臃肿和难以维护；</a:t>
            </a:r>
          </a:p>
          <a:p>
            <a:pPr lvl="1"/>
            <a:r>
              <a:rPr lang="zh-CN" altLang="en-US" dirty="0"/>
              <a:t>所以组件化的核心思想应该是对组件进行拆分，拆分成一个个小的组件；</a:t>
            </a:r>
          </a:p>
          <a:p>
            <a:pPr lvl="1"/>
            <a:r>
              <a:rPr lang="zh-CN" altLang="en-US" dirty="0"/>
              <a:t>再将这些组件组合嵌套在一起，最终形成我们的应用程序；</a:t>
            </a:r>
          </a:p>
          <a:p>
            <a:endParaRPr lang="en-US" altLang="zh-CN" dirty="0"/>
          </a:p>
          <a:p>
            <a:r>
              <a:rPr lang="zh-CN" altLang="en-US" b="1" dirty="0"/>
              <a:t>上面的嵌套逻辑如下，它们存在如下关系：</a:t>
            </a:r>
          </a:p>
          <a:p>
            <a:pPr lvl="1"/>
            <a:r>
              <a:rPr lang="en-US" altLang="zh-CN" dirty="0"/>
              <a:t>App</a:t>
            </a:r>
            <a:r>
              <a:rPr lang="zh-CN" altLang="en-US" dirty="0"/>
              <a:t>组件是</a:t>
            </a:r>
            <a:r>
              <a:rPr lang="en-US" altLang="zh-CN" dirty="0"/>
              <a:t>Header</a:t>
            </a:r>
            <a:r>
              <a:rPr lang="zh-CN" altLang="en-US" dirty="0"/>
              <a:t>、</a:t>
            </a:r>
            <a:r>
              <a:rPr lang="en-US" altLang="zh-CN" dirty="0"/>
              <a:t>Main</a:t>
            </a:r>
            <a:r>
              <a:rPr lang="zh-CN" altLang="en-US" dirty="0"/>
              <a:t>、</a:t>
            </a:r>
            <a:r>
              <a:rPr lang="en-US" altLang="zh-CN" dirty="0"/>
              <a:t>Footer</a:t>
            </a:r>
            <a:r>
              <a:rPr lang="zh-CN" altLang="en-US" dirty="0"/>
              <a:t>组件的父组件；</a:t>
            </a:r>
          </a:p>
          <a:p>
            <a:pPr lvl="1"/>
            <a:r>
              <a:rPr lang="en-US" altLang="zh-CN" dirty="0"/>
              <a:t>Main</a:t>
            </a:r>
            <a:r>
              <a:rPr lang="zh-CN" altLang="en-US" dirty="0"/>
              <a:t>组件是</a:t>
            </a:r>
            <a:r>
              <a:rPr lang="en-US" altLang="zh-CN" dirty="0"/>
              <a:t>Banner</a:t>
            </a:r>
            <a:r>
              <a:rPr lang="zh-CN" altLang="en-US" dirty="0"/>
              <a:t>、</a:t>
            </a:r>
            <a:r>
              <a:rPr lang="en-US" altLang="zh-CN" dirty="0" err="1"/>
              <a:t>ProductList</a:t>
            </a:r>
            <a:r>
              <a:rPr lang="zh-CN" altLang="en-US" dirty="0"/>
              <a:t>组件的父组件；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5C49DE-AF15-5941-9750-16AADF3B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认识组件的嵌套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292881-2CF3-1F46-8794-45BCBEC9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181" y="3429000"/>
            <a:ext cx="5095240" cy="29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596DF8-0F6C-2447-8D05-124842D29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在开发过程中，我们会经常遇到需要组件之间相互进行通信：</a:t>
            </a:r>
          </a:p>
          <a:p>
            <a:pPr lvl="1"/>
            <a:r>
              <a:rPr lang="zh-CN" altLang="en-US" dirty="0"/>
              <a:t>比如</a:t>
            </a:r>
            <a:r>
              <a:rPr lang="en-US" altLang="zh-CN" dirty="0"/>
              <a:t>App</a:t>
            </a:r>
            <a:r>
              <a:rPr lang="zh-CN" altLang="en-US" dirty="0"/>
              <a:t>可能使用了多个</a:t>
            </a:r>
            <a:r>
              <a:rPr lang="en-US" altLang="zh-CN" dirty="0"/>
              <a:t>Header</a:t>
            </a:r>
            <a:r>
              <a:rPr lang="zh-CN" altLang="en-US" dirty="0"/>
              <a:t>，每个地方的</a:t>
            </a:r>
            <a:r>
              <a:rPr lang="en-US" altLang="zh-CN" dirty="0"/>
              <a:t>Header</a:t>
            </a:r>
            <a:r>
              <a:rPr lang="zh-CN" altLang="en-US" dirty="0"/>
              <a:t>展示的内容不同，那么我们就需要使用者传递给</a:t>
            </a:r>
            <a:r>
              <a:rPr lang="en-US" altLang="zh-CN" dirty="0"/>
              <a:t>Header</a:t>
            </a:r>
            <a:r>
              <a:rPr lang="zh-CN" altLang="en-US" dirty="0"/>
              <a:t>一些数据，让其进行展示；</a:t>
            </a:r>
          </a:p>
          <a:p>
            <a:pPr lvl="1"/>
            <a:r>
              <a:rPr lang="zh-CN" altLang="en-US" dirty="0"/>
              <a:t>又比如我们在</a:t>
            </a:r>
            <a:r>
              <a:rPr lang="en-US" altLang="zh-CN" dirty="0"/>
              <a:t>Main</a:t>
            </a:r>
            <a:r>
              <a:rPr lang="zh-CN" altLang="en-US" dirty="0"/>
              <a:t>中一次性请求了</a:t>
            </a:r>
            <a:r>
              <a:rPr lang="en-US" altLang="zh-CN" dirty="0"/>
              <a:t>Banner</a:t>
            </a:r>
            <a:r>
              <a:rPr lang="zh-CN" altLang="en-US" dirty="0"/>
              <a:t>数据和</a:t>
            </a:r>
            <a:r>
              <a:rPr lang="en-US" altLang="zh-CN" dirty="0" err="1"/>
              <a:t>ProductList</a:t>
            </a:r>
            <a:r>
              <a:rPr lang="zh-CN" altLang="en-US" dirty="0"/>
              <a:t>数据，那么就需要传递给他们来进行展示；</a:t>
            </a:r>
          </a:p>
          <a:p>
            <a:pPr lvl="1"/>
            <a:r>
              <a:rPr lang="zh-CN" altLang="en-US" dirty="0"/>
              <a:t>也可能是子组件中发生了事件，需要由父组件来完成某些操作，那就需要子组件向父组件传递事件；</a:t>
            </a:r>
            <a:endParaRPr lang="en-US" altLang="zh-CN" dirty="0"/>
          </a:p>
          <a:p>
            <a:r>
              <a:rPr lang="zh-CN" altLang="en-US" b="1" dirty="0"/>
              <a:t>总之，在一个</a:t>
            </a:r>
            <a:r>
              <a:rPr lang="en-US" altLang="zh-CN" b="1" dirty="0"/>
              <a:t>React</a:t>
            </a:r>
            <a:r>
              <a:rPr lang="zh-CN" altLang="en-US" b="1" dirty="0"/>
              <a:t>项目中，组件之间的通信是非常重要的环节；</a:t>
            </a:r>
          </a:p>
          <a:p>
            <a:endParaRPr lang="en-US" altLang="zh-CN" dirty="0"/>
          </a:p>
          <a:p>
            <a:r>
              <a:rPr lang="zh-CN" altLang="en-US" b="1" dirty="0"/>
              <a:t>父组件在展示子组件，可能会传递一些数据给子组件：</a:t>
            </a:r>
          </a:p>
          <a:p>
            <a:pPr lvl="1"/>
            <a:r>
              <a:rPr lang="zh-CN" altLang="en-US" dirty="0"/>
              <a:t>父组件通过 </a:t>
            </a:r>
            <a:r>
              <a:rPr lang="zh-CN" altLang="en-US" b="1" dirty="0">
                <a:solidFill>
                  <a:srgbClr val="FF0000"/>
                </a:solidFill>
              </a:rPr>
              <a:t>属性</a:t>
            </a:r>
            <a:r>
              <a:rPr lang="en-US" altLang="zh-CN" b="1" dirty="0">
                <a:solidFill>
                  <a:srgbClr val="FF0000"/>
                </a:solidFill>
              </a:rPr>
              <a:t>=</a:t>
            </a:r>
            <a:r>
              <a:rPr lang="zh-CN" altLang="en-US" b="1" dirty="0">
                <a:solidFill>
                  <a:srgbClr val="FF0000"/>
                </a:solidFill>
              </a:rPr>
              <a:t>值</a:t>
            </a:r>
            <a:r>
              <a:rPr lang="zh-CN" altLang="en-US" dirty="0"/>
              <a:t> 的形式来传递给子组件数据；</a:t>
            </a:r>
          </a:p>
          <a:p>
            <a:pPr lvl="1"/>
            <a:r>
              <a:rPr lang="zh-CN" altLang="en-US" dirty="0"/>
              <a:t>子组件通过</a:t>
            </a:r>
            <a:r>
              <a:rPr lang="zh-CN" altLang="en-US" dirty="0">
                <a:solidFill>
                  <a:srgbClr val="FF0000"/>
                </a:solidFill>
              </a:rPr>
              <a:t> </a:t>
            </a:r>
            <a:r>
              <a:rPr lang="en-US" altLang="zh-CN" b="1" dirty="0">
                <a:solidFill>
                  <a:srgbClr val="FF0000"/>
                </a:solidFill>
              </a:rPr>
              <a:t>props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zh-CN" altLang="en-US" dirty="0"/>
              <a:t>参数获取父组件传递过来的数据；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6B685E-9E35-DF46-A9A4-46056400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认识组件间的通信</a:t>
            </a:r>
          </a:p>
        </p:txBody>
      </p:sp>
    </p:spTree>
    <p:extLst>
      <p:ext uri="{BB962C8B-B14F-4D97-AF65-F5344CB8AC3E}">
        <p14:creationId xmlns:p14="http://schemas.microsoft.com/office/powerpoint/2010/main" val="202052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7938B-012D-B04D-AE95-4A673A2B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父组件传递子组件 </a:t>
            </a:r>
            <a:r>
              <a:rPr kumimoji="1" lang="en-US" altLang="zh-CN" dirty="0"/>
              <a:t>-</a:t>
            </a:r>
            <a:r>
              <a:rPr kumimoji="1" lang="zh-CN" altLang="en-US" dirty="0"/>
              <a:t> 类组件和函数组件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91D85C-E1C0-1F4F-9111-A9F5C48D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4" y="1319104"/>
            <a:ext cx="3800054" cy="53408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98E199-FBE3-0140-8052-FB4E4701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18" y="2083599"/>
            <a:ext cx="3979288" cy="381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FAFB6-8A49-6D46-A04A-F5B50BAFA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对于传递给子组件的数据，有时候我们可能希望进行验证，特别是对于大型项目来说：</a:t>
            </a:r>
          </a:p>
          <a:p>
            <a:pPr lvl="1"/>
            <a:r>
              <a:rPr lang="zh-CN" altLang="en-US" dirty="0"/>
              <a:t>当然，如果你项目中默认继承了</a:t>
            </a:r>
            <a:r>
              <a:rPr lang="en-US" altLang="zh-CN" dirty="0"/>
              <a:t>Flow</a:t>
            </a:r>
            <a:r>
              <a:rPr lang="zh-CN" altLang="en-US" dirty="0"/>
              <a:t>或者</a:t>
            </a:r>
            <a:r>
              <a:rPr lang="en-US" altLang="zh-CN" dirty="0"/>
              <a:t>TypeScript</a:t>
            </a:r>
            <a:r>
              <a:rPr lang="zh-CN" altLang="en-US" dirty="0"/>
              <a:t>，那么直接就可以进行类型验证；</a:t>
            </a:r>
          </a:p>
          <a:p>
            <a:pPr lvl="1"/>
            <a:r>
              <a:rPr lang="zh-CN" altLang="en-US" dirty="0"/>
              <a:t>但是，即使我们没有使用</a:t>
            </a:r>
            <a:r>
              <a:rPr lang="en-US" altLang="zh-CN" dirty="0"/>
              <a:t>Flow</a:t>
            </a:r>
            <a:r>
              <a:rPr lang="zh-CN" altLang="en-US" dirty="0"/>
              <a:t>或者</a:t>
            </a:r>
            <a:r>
              <a:rPr lang="en-US" altLang="zh-CN" dirty="0"/>
              <a:t>TypeScript</a:t>
            </a:r>
            <a:r>
              <a:rPr lang="zh-CN" altLang="en-US" dirty="0"/>
              <a:t>，也可以通过 </a:t>
            </a:r>
            <a:r>
              <a:rPr lang="en-US" altLang="zh-CN" dirty="0"/>
              <a:t>prop-types </a:t>
            </a:r>
            <a:r>
              <a:rPr lang="zh-CN" altLang="en-US" dirty="0"/>
              <a:t>库来进行参数验证；</a:t>
            </a:r>
          </a:p>
          <a:p>
            <a:r>
              <a:rPr lang="zh-CN" altLang="en-US" dirty="0"/>
              <a:t>从 </a:t>
            </a:r>
            <a:r>
              <a:rPr lang="en-US" altLang="zh-CN" dirty="0"/>
              <a:t>React v15.5 </a:t>
            </a:r>
            <a:r>
              <a:rPr lang="zh-CN" altLang="en-US" dirty="0"/>
              <a:t>开始，</a:t>
            </a:r>
            <a:r>
              <a:rPr lang="en-US" altLang="zh-CN" dirty="0" err="1"/>
              <a:t>React.PropTypes</a:t>
            </a:r>
            <a:r>
              <a:rPr lang="en-US" altLang="zh-CN" dirty="0"/>
              <a:t> </a:t>
            </a:r>
            <a:r>
              <a:rPr lang="zh-CN" altLang="en-US" dirty="0"/>
              <a:t>已移入另一个包中：</a:t>
            </a:r>
            <a:r>
              <a:rPr lang="en-US" altLang="zh-CN" dirty="0"/>
              <a:t>prop-types </a:t>
            </a:r>
            <a:r>
              <a:rPr lang="zh-CN" altLang="en-US" dirty="0"/>
              <a:t>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更多的验证方式，可以参考官网：</a:t>
            </a:r>
            <a:r>
              <a:rPr lang="en-US" altLang="zh-CN" dirty="0">
                <a:hlinkClick r:id="rId2"/>
              </a:rPr>
              <a:t>https://zh-hans.reactjs.org/docs/typechecking-with-proptypes.html</a:t>
            </a:r>
            <a:endParaRPr lang="en-US" altLang="zh-CN" dirty="0"/>
          </a:p>
          <a:p>
            <a:pPr lvl="1"/>
            <a:r>
              <a:rPr lang="zh-CN" altLang="en-US" dirty="0"/>
              <a:t>比如验证数组，并且数组中包含哪些元素；</a:t>
            </a:r>
          </a:p>
          <a:p>
            <a:pPr lvl="1"/>
            <a:r>
              <a:rPr lang="zh-CN" altLang="en-US" dirty="0"/>
              <a:t>比如验证对象，并且对象中包含哪些</a:t>
            </a:r>
            <a:r>
              <a:rPr lang="en-US" altLang="zh-CN" dirty="0"/>
              <a:t>key</a:t>
            </a:r>
            <a:r>
              <a:rPr lang="zh-CN" altLang="en-US" dirty="0"/>
              <a:t>以及</a:t>
            </a:r>
            <a:r>
              <a:rPr lang="en-US" altLang="zh-CN" dirty="0"/>
              <a:t>value</a:t>
            </a:r>
            <a:r>
              <a:rPr lang="zh-CN" altLang="en-US" dirty="0"/>
              <a:t>是什么类型；</a:t>
            </a:r>
          </a:p>
          <a:p>
            <a:pPr lvl="1"/>
            <a:r>
              <a:rPr lang="zh-CN" altLang="en-US" dirty="0"/>
              <a:t>比如某个原生是必须的，使用 </a:t>
            </a:r>
            <a:r>
              <a:rPr lang="en-US" altLang="zh-CN" dirty="0" err="1"/>
              <a:t>requiredFunc</a:t>
            </a:r>
            <a:r>
              <a:rPr lang="en-US" altLang="zh-CN" dirty="0"/>
              <a:t>: </a:t>
            </a:r>
            <a:r>
              <a:rPr lang="en-US" altLang="zh-CN" dirty="0" err="1"/>
              <a:t>PropTypes.func.isRequired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如果没有传递，我们希望有默认值呢？</a:t>
            </a:r>
            <a:endParaRPr lang="zh-CN" altLang="en-US" dirty="0"/>
          </a:p>
          <a:p>
            <a:pPr lvl="1"/>
            <a:r>
              <a:rPr lang="zh-CN" altLang="en-US" dirty="0"/>
              <a:t>我们使用</a:t>
            </a:r>
            <a:r>
              <a:rPr lang="en-US" altLang="zh-CN" dirty="0" err="1"/>
              <a:t>defaultProps</a:t>
            </a:r>
            <a:r>
              <a:rPr lang="zh-CN" altLang="en-US" dirty="0"/>
              <a:t>就可以了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8F83D2-5A51-B64E-88C7-EB84B7924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参数</a:t>
            </a:r>
            <a:r>
              <a:rPr kumimoji="1" lang="en-US" altLang="zh-CN" dirty="0" err="1"/>
              <a:t>propTypes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628595-5913-3B47-BDCD-0C86242F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8414" y="1792106"/>
            <a:ext cx="2911747" cy="1354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E716C9-B1D4-BA41-94AD-4CB3015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438" y="4104864"/>
            <a:ext cx="3078723" cy="13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33BDFE-CCC9-0943-8880-B469267E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某些情况，我们也需要子组件向父组件传递消息：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 err="1"/>
              <a:t>vue</a:t>
            </a:r>
            <a:r>
              <a:rPr lang="zh-CN" altLang="en-US" dirty="0"/>
              <a:t>中是通过自定义事件来完成的；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React</a:t>
            </a:r>
            <a:r>
              <a:rPr lang="zh-CN" altLang="en-US" dirty="0"/>
              <a:t>中同样是通过</a:t>
            </a:r>
            <a:r>
              <a:rPr lang="en-US" altLang="zh-CN" dirty="0"/>
              <a:t>props</a:t>
            </a:r>
            <a:r>
              <a:rPr lang="zh-CN" altLang="en-US" dirty="0"/>
              <a:t>传递消息，只是让父组件给子组件传递一个回调函数，在子组件中调用这个函数即可；</a:t>
            </a:r>
          </a:p>
          <a:p>
            <a:r>
              <a:rPr lang="zh-CN" altLang="en-US" b="1" dirty="0"/>
              <a:t>我们这里来完成一个案例：</a:t>
            </a:r>
          </a:p>
          <a:p>
            <a:pPr lvl="1"/>
            <a:r>
              <a:rPr lang="zh-CN" altLang="en-US" dirty="0"/>
              <a:t>将计数器案例进行拆解；</a:t>
            </a:r>
          </a:p>
          <a:p>
            <a:pPr lvl="1"/>
            <a:r>
              <a:rPr lang="zh-CN" altLang="en-US" dirty="0"/>
              <a:t>将按钮封装到子组件中：</a:t>
            </a:r>
            <a:r>
              <a:rPr lang="en-US" altLang="zh-CN" dirty="0" err="1"/>
              <a:t>CounterButton</a:t>
            </a:r>
            <a:r>
              <a:rPr lang="zh-CN" altLang="en-US" dirty="0"/>
              <a:t>；</a:t>
            </a:r>
          </a:p>
          <a:p>
            <a:pPr lvl="1"/>
            <a:r>
              <a:rPr lang="en-US" altLang="zh-CN" dirty="0" err="1"/>
              <a:t>CounterButton</a:t>
            </a:r>
            <a:r>
              <a:rPr lang="zh-CN" altLang="en-US" dirty="0"/>
              <a:t>发生点击事件，将内容传递到父组件中，修改</a:t>
            </a:r>
            <a:r>
              <a:rPr lang="en-US" altLang="zh-CN" dirty="0"/>
              <a:t>counter</a:t>
            </a:r>
            <a:r>
              <a:rPr lang="zh-CN" altLang="en-US" dirty="0"/>
              <a:t>的值；</a:t>
            </a:r>
            <a:endParaRPr kumimoji="1" lang="en-US" altLang="zh-CN" dirty="0"/>
          </a:p>
          <a:p>
            <a:r>
              <a:rPr kumimoji="1" lang="zh-CN" altLang="en-US" b="1" dirty="0"/>
              <a:t>这里省略了代码，参考上课代码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1A5B51-6127-2747-B71B-4104B243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子组件传递父组件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C32F4-0995-2F4E-8974-261A44AF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98" y="4974896"/>
            <a:ext cx="4394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9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5E1792-27CE-5940-804A-F456E869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869" y="3364706"/>
            <a:ext cx="10287000" cy="1228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C9A521-ACD7-B948-A093-EB6932554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组件通信案例练习</a:t>
            </a:r>
          </a:p>
        </p:txBody>
      </p:sp>
    </p:spTree>
    <p:extLst>
      <p:ext uri="{BB962C8B-B14F-4D97-AF65-F5344CB8AC3E}">
        <p14:creationId xmlns:p14="http://schemas.microsoft.com/office/powerpoint/2010/main" val="21433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A0416949-2663-43FE-A73F-9032E38BAE6C}"/>
              </a:ext>
            </a:extLst>
          </p:cNvPr>
          <p:cNvSpPr/>
          <p:nvPr/>
        </p:nvSpPr>
        <p:spPr>
          <a:xfrm>
            <a:off x="0" y="0"/>
            <a:ext cx="681170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73">
            <a:extLst>
              <a:ext uri="{FF2B5EF4-FFF2-40B4-BE49-F238E27FC236}">
                <a16:creationId xmlns:a16="http://schemas.microsoft.com/office/drawing/2014/main" id="{A28173DB-796E-4C39-8600-2EE35659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39" y="1914051"/>
            <a:ext cx="476726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78">
            <a:extLst>
              <a:ext uri="{FF2B5EF4-FFF2-40B4-BE49-F238E27FC236}">
                <a16:creationId xmlns:a16="http://schemas.microsoft.com/office/drawing/2014/main" id="{2847D667-15CD-4DE1-B90B-19185BD37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171450"/>
            <a:ext cx="20558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 </a:t>
            </a:r>
            <a:r>
              <a:rPr lang="en-US" altLang="zh-CN" sz="3600" b="1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600" b="1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105">
            <a:extLst>
              <a:ext uri="{FF2B5EF4-FFF2-40B4-BE49-F238E27FC236}">
                <a16:creationId xmlns:a16="http://schemas.microsoft.com/office/drawing/2014/main" id="{CDECD88F-D06A-4E72-8513-55F41D5C2212}"/>
              </a:ext>
            </a:extLst>
          </p:cNvPr>
          <p:cNvGrpSpPr/>
          <p:nvPr/>
        </p:nvGrpSpPr>
        <p:grpSpPr bwMode="auto">
          <a:xfrm>
            <a:off x="7369376" y="4868851"/>
            <a:ext cx="4143920" cy="830997"/>
            <a:chOff x="0" y="0"/>
            <a:chExt cx="4144827" cy="832406"/>
          </a:xfrm>
        </p:grpSpPr>
        <p:sp>
          <p:nvSpPr>
            <p:cNvPr id="39" name="文本框 106">
              <a:extLst>
                <a:ext uri="{FF2B5EF4-FFF2-40B4-BE49-F238E27FC236}">
                  <a16:creationId xmlns:a16="http://schemas.microsoft.com/office/drawing/2014/main" id="{1910E112-D259-47F6-9CD9-86A485A7FB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203368" cy="832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非父子的通信</a:t>
              </a:r>
            </a:p>
            <a:p>
              <a:pPr eaLnBrk="1" hangingPunct="1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107">
              <a:extLst>
                <a:ext uri="{FF2B5EF4-FFF2-40B4-BE49-F238E27FC236}">
                  <a16:creationId xmlns:a16="http://schemas.microsoft.com/office/drawing/2014/main" id="{1C22AB41-E63F-44A8-9556-37214514D61A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42" name="组合 109">
                <a:extLst>
                  <a:ext uri="{FF2B5EF4-FFF2-40B4-BE49-F238E27FC236}">
                    <a16:creationId xmlns:a16="http://schemas.microsoft.com/office/drawing/2014/main" id="{EF5684DE-554E-4418-8860-2AD14FBDBDB1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44" name="平行四边形 111">
                  <a:extLst>
                    <a:ext uri="{FF2B5EF4-FFF2-40B4-BE49-F238E27FC236}">
                      <a16:creationId xmlns:a16="http://schemas.microsoft.com/office/drawing/2014/main" id="{BA9779B2-56E7-4E32-9CF4-74D739B7B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5" name="平行四边形 112">
                  <a:extLst>
                    <a:ext uri="{FF2B5EF4-FFF2-40B4-BE49-F238E27FC236}">
                      <a16:creationId xmlns:a16="http://schemas.microsoft.com/office/drawing/2014/main" id="{052CA8EB-F5B9-472C-87D3-A346E478C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43" name="文本框 110">
                <a:extLst>
                  <a:ext uri="{FF2B5EF4-FFF2-40B4-BE49-F238E27FC236}">
                    <a16:creationId xmlns:a16="http://schemas.microsoft.com/office/drawing/2014/main" id="{DA89DF02-D70C-4A15-AD8F-2BC34AE8EC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" name="直接连接符 108">
              <a:extLst>
                <a:ext uri="{FF2B5EF4-FFF2-40B4-BE49-F238E27FC236}">
                  <a16:creationId xmlns:a16="http://schemas.microsoft.com/office/drawing/2014/main" id="{5D11F973-F642-4D66-B231-BAABC8E2F5E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组合 88">
            <a:extLst>
              <a:ext uri="{FF2B5EF4-FFF2-40B4-BE49-F238E27FC236}">
                <a16:creationId xmlns:a16="http://schemas.microsoft.com/office/drawing/2014/main" id="{C6AEA436-6A76-2A41-B63E-1FD9ABC36BA2}"/>
              </a:ext>
            </a:extLst>
          </p:cNvPr>
          <p:cNvGrpSpPr/>
          <p:nvPr/>
        </p:nvGrpSpPr>
        <p:grpSpPr bwMode="auto">
          <a:xfrm>
            <a:off x="7369376" y="582601"/>
            <a:ext cx="3820239" cy="520700"/>
            <a:chOff x="0" y="0"/>
            <a:chExt cx="3821075" cy="521583"/>
          </a:xfrm>
        </p:grpSpPr>
        <p:sp>
          <p:nvSpPr>
            <p:cNvPr id="48" name="文本框 7">
              <a:extLst>
                <a:ext uri="{FF2B5EF4-FFF2-40B4-BE49-F238E27FC236}">
                  <a16:creationId xmlns:a16="http://schemas.microsoft.com/office/drawing/2014/main" id="{A6151BBE-C904-7844-9E97-9AD0A867C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8" y="0"/>
              <a:ext cx="2879617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的组件化开发</a:t>
              </a:r>
            </a:p>
          </p:txBody>
        </p:sp>
        <p:grpSp>
          <p:nvGrpSpPr>
            <p:cNvPr id="49" name="组合 84">
              <a:extLst>
                <a:ext uri="{FF2B5EF4-FFF2-40B4-BE49-F238E27FC236}">
                  <a16:creationId xmlns:a16="http://schemas.microsoft.com/office/drawing/2014/main" id="{D0F7E88D-4B37-F849-9C6F-2D237B626285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51" name="组合 82">
                <a:extLst>
                  <a:ext uri="{FF2B5EF4-FFF2-40B4-BE49-F238E27FC236}">
                    <a16:creationId xmlns:a16="http://schemas.microsoft.com/office/drawing/2014/main" id="{D17E7886-DD5C-5243-93BC-946A7679365C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53" name="平行四边形 79">
                  <a:extLst>
                    <a:ext uri="{FF2B5EF4-FFF2-40B4-BE49-F238E27FC236}">
                      <a16:creationId xmlns:a16="http://schemas.microsoft.com/office/drawing/2014/main" id="{EA93E616-02C7-1145-9E23-F0BEA8686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平行四边形 81">
                  <a:extLst>
                    <a:ext uri="{FF2B5EF4-FFF2-40B4-BE49-F238E27FC236}">
                      <a16:creationId xmlns:a16="http://schemas.microsoft.com/office/drawing/2014/main" id="{D551A92E-B6DB-3244-9514-0C7076DD8F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2" name="文本框 83">
                <a:extLst>
                  <a:ext uri="{FF2B5EF4-FFF2-40B4-BE49-F238E27FC236}">
                    <a16:creationId xmlns:a16="http://schemas.microsoft.com/office/drawing/2014/main" id="{F647C2FE-F46E-544B-A54F-CB60AA366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0" name="直接连接符 86">
              <a:extLst>
                <a:ext uri="{FF2B5EF4-FFF2-40B4-BE49-F238E27FC236}">
                  <a16:creationId xmlns:a16="http://schemas.microsoft.com/office/drawing/2014/main" id="{06521F44-48B4-3049-91D5-598A17D0DF6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5" name="组合 89">
            <a:extLst>
              <a:ext uri="{FF2B5EF4-FFF2-40B4-BE49-F238E27FC236}">
                <a16:creationId xmlns:a16="http://schemas.microsoft.com/office/drawing/2014/main" id="{BF8B53CC-8836-DA42-88E1-87D7826DB606}"/>
              </a:ext>
            </a:extLst>
          </p:cNvPr>
          <p:cNvGrpSpPr/>
          <p:nvPr/>
        </p:nvGrpSpPr>
        <p:grpSpPr bwMode="auto">
          <a:xfrm>
            <a:off x="7367789" y="1665311"/>
            <a:ext cx="4316329" cy="520700"/>
            <a:chOff x="0" y="0"/>
            <a:chExt cx="4315294" cy="521583"/>
          </a:xfrm>
        </p:grpSpPr>
        <p:sp>
          <p:nvSpPr>
            <p:cNvPr id="56" name="文本框 90">
              <a:extLst>
                <a:ext uri="{FF2B5EF4-FFF2-40B4-BE49-F238E27FC236}">
                  <a16:creationId xmlns:a16="http://schemas.microsoft.com/office/drawing/2014/main" id="{BF47FA29-5D0C-774B-9AA7-5E901BE45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373835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组件生命周期</a:t>
              </a:r>
            </a:p>
          </p:txBody>
        </p:sp>
        <p:grpSp>
          <p:nvGrpSpPr>
            <p:cNvPr id="57" name="组合 91">
              <a:extLst>
                <a:ext uri="{FF2B5EF4-FFF2-40B4-BE49-F238E27FC236}">
                  <a16:creationId xmlns:a16="http://schemas.microsoft.com/office/drawing/2014/main" id="{9DDE4902-8E05-F347-937B-3F50D1B66A5D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59" name="组合 93">
                <a:extLst>
                  <a:ext uri="{FF2B5EF4-FFF2-40B4-BE49-F238E27FC236}">
                    <a16:creationId xmlns:a16="http://schemas.microsoft.com/office/drawing/2014/main" id="{6B754829-742D-6943-A99F-1399C87A04ED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61" name="平行四边形 95">
                  <a:extLst>
                    <a:ext uri="{FF2B5EF4-FFF2-40B4-BE49-F238E27FC236}">
                      <a16:creationId xmlns:a16="http://schemas.microsoft.com/office/drawing/2014/main" id="{5928B495-FCDB-934D-BB02-CE8151922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2" name="平行四边形 96">
                  <a:extLst>
                    <a:ext uri="{FF2B5EF4-FFF2-40B4-BE49-F238E27FC236}">
                      <a16:creationId xmlns:a16="http://schemas.microsoft.com/office/drawing/2014/main" id="{C6A9E09C-00EB-9D40-BAC0-627653D86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0" name="文本框 94">
                <a:extLst>
                  <a:ext uri="{FF2B5EF4-FFF2-40B4-BE49-F238E27FC236}">
                    <a16:creationId xmlns:a16="http://schemas.microsoft.com/office/drawing/2014/main" id="{02AA34B5-06EB-344A-856D-2873D880C7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8" name="直接连接符 92">
              <a:extLst>
                <a:ext uri="{FF2B5EF4-FFF2-40B4-BE49-F238E27FC236}">
                  <a16:creationId xmlns:a16="http://schemas.microsoft.com/office/drawing/2014/main" id="{4B1F2480-B5D0-594E-A147-6D50B114A6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组合 97">
            <a:extLst>
              <a:ext uri="{FF2B5EF4-FFF2-40B4-BE49-F238E27FC236}">
                <a16:creationId xmlns:a16="http://schemas.microsoft.com/office/drawing/2014/main" id="{B05F6746-D159-A248-9C0C-989812DF8052}"/>
              </a:ext>
            </a:extLst>
          </p:cNvPr>
          <p:cNvGrpSpPr/>
          <p:nvPr/>
        </p:nvGrpSpPr>
        <p:grpSpPr bwMode="auto">
          <a:xfrm>
            <a:off x="7369376" y="2719376"/>
            <a:ext cx="4003242" cy="520700"/>
            <a:chOff x="0" y="0"/>
            <a:chExt cx="4002282" cy="521583"/>
          </a:xfrm>
        </p:grpSpPr>
        <p:sp>
          <p:nvSpPr>
            <p:cNvPr id="64" name="文本框 98">
              <a:extLst>
                <a:ext uri="{FF2B5EF4-FFF2-40B4-BE49-F238E27FC236}">
                  <a16:creationId xmlns:a16="http://schemas.microsoft.com/office/drawing/2014/main" id="{324C3117-89AC-B24B-86AD-33AE915EF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060823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组件间的通信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99">
              <a:extLst>
                <a:ext uri="{FF2B5EF4-FFF2-40B4-BE49-F238E27FC236}">
                  <a16:creationId xmlns:a16="http://schemas.microsoft.com/office/drawing/2014/main" id="{F4533F59-0952-3540-997E-A2848BB9AAC1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67" name="组合 101">
                <a:extLst>
                  <a:ext uri="{FF2B5EF4-FFF2-40B4-BE49-F238E27FC236}">
                    <a16:creationId xmlns:a16="http://schemas.microsoft.com/office/drawing/2014/main" id="{17BCCC27-49C9-FA4B-A8AA-9196ED9A5B7B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69" name="平行四边形 103">
                  <a:extLst>
                    <a:ext uri="{FF2B5EF4-FFF2-40B4-BE49-F238E27FC236}">
                      <a16:creationId xmlns:a16="http://schemas.microsoft.com/office/drawing/2014/main" id="{D18038F7-47B7-4C44-B7AF-58D983AE4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平行四边形 104">
                  <a:extLst>
                    <a:ext uri="{FF2B5EF4-FFF2-40B4-BE49-F238E27FC236}">
                      <a16:creationId xmlns:a16="http://schemas.microsoft.com/office/drawing/2014/main" id="{7E743304-8173-4449-BF4E-59801D6D6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68" name="文本框 102">
                <a:extLst>
                  <a:ext uri="{FF2B5EF4-FFF2-40B4-BE49-F238E27FC236}">
                    <a16:creationId xmlns:a16="http://schemas.microsoft.com/office/drawing/2014/main" id="{3E2A9538-0224-0C44-A166-174892BA2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6" name="直接连接符 100">
              <a:extLst>
                <a:ext uri="{FF2B5EF4-FFF2-40B4-BE49-F238E27FC236}">
                  <a16:creationId xmlns:a16="http://schemas.microsoft.com/office/drawing/2014/main" id="{38A5CFDC-9886-5145-BACC-6848D88F99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1" name="组合 105">
            <a:extLst>
              <a:ext uri="{FF2B5EF4-FFF2-40B4-BE49-F238E27FC236}">
                <a16:creationId xmlns:a16="http://schemas.microsoft.com/office/drawing/2014/main" id="{AF06721A-64A1-D849-9F48-A9121FFB154E}"/>
              </a:ext>
            </a:extLst>
          </p:cNvPr>
          <p:cNvGrpSpPr/>
          <p:nvPr/>
        </p:nvGrpSpPr>
        <p:grpSpPr bwMode="auto">
          <a:xfrm>
            <a:off x="7369376" y="3801183"/>
            <a:ext cx="4214258" cy="520699"/>
            <a:chOff x="0" y="0"/>
            <a:chExt cx="4215180" cy="521583"/>
          </a:xfrm>
        </p:grpSpPr>
        <p:sp>
          <p:nvSpPr>
            <p:cNvPr id="72" name="文本框 106">
              <a:extLst>
                <a:ext uri="{FF2B5EF4-FFF2-40B4-BE49-F238E27FC236}">
                  <a16:creationId xmlns:a16="http://schemas.microsoft.com/office/drawing/2014/main" id="{46B2F7CE-7125-2442-AEE1-9CF1E19FAE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273721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组件插槽用法</a:t>
              </a:r>
            </a:p>
          </p:txBody>
        </p:sp>
        <p:grpSp>
          <p:nvGrpSpPr>
            <p:cNvPr id="73" name="组合 107">
              <a:extLst>
                <a:ext uri="{FF2B5EF4-FFF2-40B4-BE49-F238E27FC236}">
                  <a16:creationId xmlns:a16="http://schemas.microsoft.com/office/drawing/2014/main" id="{0ECF31FA-26DE-D042-86A1-B46C83475536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75" name="组合 109">
                <a:extLst>
                  <a:ext uri="{FF2B5EF4-FFF2-40B4-BE49-F238E27FC236}">
                    <a16:creationId xmlns:a16="http://schemas.microsoft.com/office/drawing/2014/main" id="{DF8B7888-B4E6-1243-B326-C6CDF5055183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77" name="平行四边形 111">
                  <a:extLst>
                    <a:ext uri="{FF2B5EF4-FFF2-40B4-BE49-F238E27FC236}">
                      <a16:creationId xmlns:a16="http://schemas.microsoft.com/office/drawing/2014/main" id="{56FE4559-A90D-E145-ADDD-BDED259A7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平行四边形 112">
                  <a:extLst>
                    <a:ext uri="{FF2B5EF4-FFF2-40B4-BE49-F238E27FC236}">
                      <a16:creationId xmlns:a16="http://schemas.microsoft.com/office/drawing/2014/main" id="{4058A4CE-7B2F-3842-B980-30227411D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76" name="文本框 110">
                <a:extLst>
                  <a:ext uri="{FF2B5EF4-FFF2-40B4-BE49-F238E27FC236}">
                    <a16:creationId xmlns:a16="http://schemas.microsoft.com/office/drawing/2014/main" id="{5D7C281E-70BE-2B49-B810-75F1561209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4" name="直接连接符 108">
              <a:extLst>
                <a:ext uri="{FF2B5EF4-FFF2-40B4-BE49-F238E27FC236}">
                  <a16:creationId xmlns:a16="http://schemas.microsoft.com/office/drawing/2014/main" id="{E57C7A76-C361-A24D-9A1B-46C20A780B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" name="组合 105">
            <a:extLst>
              <a:ext uri="{FF2B5EF4-FFF2-40B4-BE49-F238E27FC236}">
                <a16:creationId xmlns:a16="http://schemas.microsoft.com/office/drawing/2014/main" id="{11DAD5ED-7AC9-325D-B86B-857D485AC9F7}"/>
              </a:ext>
            </a:extLst>
          </p:cNvPr>
          <p:cNvGrpSpPr/>
          <p:nvPr/>
        </p:nvGrpSpPr>
        <p:grpSpPr bwMode="auto">
          <a:xfrm>
            <a:off x="7397307" y="5903366"/>
            <a:ext cx="4143920" cy="520700"/>
            <a:chOff x="0" y="0"/>
            <a:chExt cx="4144827" cy="521583"/>
          </a:xfrm>
        </p:grpSpPr>
        <p:sp>
          <p:nvSpPr>
            <p:cNvPr id="80" name="文本框 106">
              <a:extLst>
                <a:ext uri="{FF2B5EF4-FFF2-40B4-BE49-F238E27FC236}">
                  <a16:creationId xmlns:a16="http://schemas.microsoft.com/office/drawing/2014/main" id="{8AD0EBB5-F0EC-F6FE-9B1C-AD288364A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1459" y="0"/>
              <a:ext cx="3203368" cy="46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setState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的使用详解</a:t>
              </a:r>
            </a:p>
          </p:txBody>
        </p:sp>
        <p:grpSp>
          <p:nvGrpSpPr>
            <p:cNvPr id="81" name="组合 107">
              <a:extLst>
                <a:ext uri="{FF2B5EF4-FFF2-40B4-BE49-F238E27FC236}">
                  <a16:creationId xmlns:a16="http://schemas.microsoft.com/office/drawing/2014/main" id="{9840C08D-4980-6C3A-3F70-BC649A251A5E}"/>
                </a:ext>
              </a:extLst>
            </p:cNvPr>
            <p:cNvGrpSpPr/>
            <p:nvPr/>
          </p:nvGrpSpPr>
          <p:grpSpPr bwMode="auto">
            <a:xfrm>
              <a:off x="0" y="25925"/>
              <a:ext cx="755077" cy="495658"/>
              <a:chOff x="0" y="0"/>
              <a:chExt cx="755077" cy="495658"/>
            </a:xfrm>
          </p:grpSpPr>
          <p:grpSp>
            <p:nvGrpSpPr>
              <p:cNvPr id="83" name="组合 109">
                <a:extLst>
                  <a:ext uri="{FF2B5EF4-FFF2-40B4-BE49-F238E27FC236}">
                    <a16:creationId xmlns:a16="http://schemas.microsoft.com/office/drawing/2014/main" id="{5CB8C775-A6AC-E3C5-3B86-9D07971C8145}"/>
                  </a:ext>
                </a:extLst>
              </p:cNvPr>
              <p:cNvGrpSpPr/>
              <p:nvPr/>
            </p:nvGrpSpPr>
            <p:grpSpPr bwMode="auto">
              <a:xfrm>
                <a:off x="0" y="0"/>
                <a:ext cx="755077" cy="451157"/>
                <a:chOff x="0" y="0"/>
                <a:chExt cx="755077" cy="451157"/>
              </a:xfrm>
            </p:grpSpPr>
            <p:sp>
              <p:nvSpPr>
                <p:cNvPr id="85" name="平行四边形 111">
                  <a:extLst>
                    <a:ext uri="{FF2B5EF4-FFF2-40B4-BE49-F238E27FC236}">
                      <a16:creationId xmlns:a16="http://schemas.microsoft.com/office/drawing/2014/main" id="{59070594-5A56-9085-0E9F-CF60576C5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平行四边形 112">
                  <a:extLst>
                    <a:ext uri="{FF2B5EF4-FFF2-40B4-BE49-F238E27FC236}">
                      <a16:creationId xmlns:a16="http://schemas.microsoft.com/office/drawing/2014/main" id="{5318BBF6-A451-D86D-B513-67379C0F9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11" y="40987"/>
                  <a:ext cx="725566" cy="410170"/>
                </a:xfrm>
                <a:prstGeom prst="parallelogram">
                  <a:avLst>
                    <a:gd name="adj" fmla="val 48351"/>
                  </a:avLst>
                </a:prstGeom>
                <a:solidFill>
                  <a:srgbClr val="FFC5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84" name="文本框 110">
                <a:extLst>
                  <a:ext uri="{FF2B5EF4-FFF2-40B4-BE49-F238E27FC236}">
                    <a16:creationId xmlns:a16="http://schemas.microsoft.com/office/drawing/2014/main" id="{7699D7BB-3C39-ED6F-CF47-FA76071446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382" y="33993"/>
                <a:ext cx="3740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2" name="直接连接符 108">
              <a:extLst>
                <a:ext uri="{FF2B5EF4-FFF2-40B4-BE49-F238E27FC236}">
                  <a16:creationId xmlns:a16="http://schemas.microsoft.com/office/drawing/2014/main" id="{FA9074FE-79F9-2460-D83C-B02707AB22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45950" y="462568"/>
              <a:ext cx="2915557" cy="0"/>
            </a:xfrm>
            <a:prstGeom prst="line">
              <a:avLst/>
            </a:prstGeom>
            <a:noFill/>
            <a:ln w="6350">
              <a:solidFill>
                <a:srgbClr val="FFC557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30924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1F9B92-D538-BC67-02C7-A7817674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在开发中，我们抽取了一个组件，但是为了让这个组件具备更强的通用性，我们不能将组件中的内容限制为固定的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div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、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span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等等这些元素。</a:t>
            </a:r>
            <a:endParaRPr lang="en-US" altLang="zh-CN" b="1" i="0" u="none" strike="noStrike" dirty="0">
              <a:solidFill>
                <a:srgbClr val="000000"/>
              </a:solidFill>
              <a:effectLst/>
              <a:latin typeface="Optima-Regular"/>
            </a:endParaRPr>
          </a:p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我们应该让使用者可以决定某一块区域到底存放什么内容。</a:t>
            </a:r>
            <a:endParaRPr lang="en-US" altLang="zh-CN" b="1" i="0" u="none" strike="noStrike" dirty="0">
              <a:solidFill>
                <a:srgbClr val="000000"/>
              </a:solidFill>
              <a:effectLst/>
              <a:latin typeface="Optima-Regular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这种需求在</a:t>
            </a:r>
            <a:r>
              <a:rPr lang="en-US" altLang="zh-CN" b="1" dirty="0"/>
              <a:t>Vue</a:t>
            </a:r>
            <a:r>
              <a:rPr lang="zh-CN" altLang="en-US" b="1" dirty="0"/>
              <a:t>当中有一个固定的做法是通过</a:t>
            </a:r>
            <a:r>
              <a:rPr lang="en-US" altLang="zh-CN" b="1" dirty="0"/>
              <a:t>slot</a:t>
            </a:r>
            <a:r>
              <a:rPr lang="zh-CN" altLang="en-US" b="1" dirty="0"/>
              <a:t>来完成的，</a:t>
            </a:r>
            <a:r>
              <a:rPr lang="en-US" altLang="zh-CN" b="1" dirty="0"/>
              <a:t>React</a:t>
            </a:r>
            <a:r>
              <a:rPr lang="zh-CN" altLang="en-US" b="1" dirty="0"/>
              <a:t>呢？</a:t>
            </a:r>
            <a:endParaRPr lang="en-US" altLang="zh-CN" b="1" dirty="0"/>
          </a:p>
          <a:p>
            <a:r>
              <a:rPr lang="en-US" altLang="zh-CN" b="1" dirty="0"/>
              <a:t>React</a:t>
            </a:r>
            <a:r>
              <a:rPr lang="zh-CN" altLang="en-US" b="1" dirty="0"/>
              <a:t>对于这种需要插槽的情况非常灵活，有两种方案可以实现：</a:t>
            </a:r>
            <a:endParaRPr lang="en-US" altLang="zh-CN" b="1" dirty="0"/>
          </a:p>
          <a:p>
            <a:pPr lvl="1"/>
            <a:r>
              <a:rPr lang="zh-CN" altLang="en-US" dirty="0"/>
              <a:t>组件的</a:t>
            </a:r>
            <a:r>
              <a:rPr lang="en-US" altLang="zh-CN" dirty="0">
                <a:solidFill>
                  <a:srgbClr val="FF0000"/>
                </a:solidFill>
              </a:rPr>
              <a:t>children</a:t>
            </a:r>
            <a:r>
              <a:rPr lang="zh-CN" altLang="en-US" dirty="0"/>
              <a:t>子元素；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props</a:t>
            </a:r>
            <a:r>
              <a:rPr lang="zh-CN" altLang="en-US" dirty="0"/>
              <a:t>属性传递</a:t>
            </a:r>
            <a:r>
              <a:rPr lang="en-US" altLang="zh-CN" dirty="0"/>
              <a:t>React</a:t>
            </a:r>
            <a:r>
              <a:rPr lang="zh-CN" altLang="en-US" dirty="0"/>
              <a:t>元素；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F1B9E70-CB3A-84B2-FD4E-98765E4AB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</a:t>
            </a:r>
            <a:r>
              <a:rPr lang="zh-CN" altLang="en-US" dirty="0"/>
              <a:t>中的插槽（</a:t>
            </a:r>
            <a:r>
              <a:rPr lang="en-US" altLang="zh-CN" dirty="0"/>
              <a:t>slot</a:t>
            </a:r>
            <a:r>
              <a:rPr lang="zh-CN" altLang="en-US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B92075-D2E6-E9F5-9F19-45A7820F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2" y="2681287"/>
            <a:ext cx="85439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D28A3C-D351-C168-7758-25641530F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每个组件都可以获取到 </a:t>
            </a:r>
            <a:r>
              <a:rPr lang="en-US" altLang="zh-CN" b="1" dirty="0" err="1"/>
              <a:t>props.children</a:t>
            </a:r>
            <a:r>
              <a:rPr lang="zh-CN" altLang="en-US" b="1" dirty="0"/>
              <a:t>：它包含组件的开始标签和结束标签之间的内容。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D1A4BF3-AFD8-3122-EE13-A5FC822B9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children</a:t>
            </a:r>
            <a:r>
              <a:rPr lang="zh-CN" altLang="en-US" dirty="0"/>
              <a:t>实现插槽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742CA6-50B2-C96D-D61B-1CE35167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7" y="1801490"/>
            <a:ext cx="4162284" cy="4790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13C88A-AF8D-F410-E8B6-517CBC98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556" y="2852249"/>
            <a:ext cx="3093290" cy="1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14A602A-8A50-3C63-0672-6B4C2772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通过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children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实现的方案虽然可行，但是有一个弊端：通过索引值获取传入的元素很容易出错，不能精准的获取传入的原生；</a:t>
            </a:r>
            <a:endParaRPr lang="en-US" altLang="zh-CN" b="1" i="0" u="none" strike="noStrike" dirty="0">
              <a:solidFill>
                <a:srgbClr val="000000"/>
              </a:solidFill>
              <a:effectLst/>
              <a:latin typeface="Optima-Regular"/>
            </a:endParaRPr>
          </a:p>
          <a:p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另外一个种方案就是使用 </a:t>
            </a:r>
            <a:r>
              <a:rPr lang="en-US" altLang="zh-CN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props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Optima-Regular"/>
              </a:rPr>
              <a:t>实现：</a:t>
            </a:r>
          </a:p>
          <a:p>
            <a:pPr lvl="1"/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Optima-Regular"/>
              </a:rPr>
              <a:t>通过具体的属性名，可以让我们在传入和获取时更加的精准；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Optima-Regular"/>
            </a:endParaRP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5D7BA6-60EA-A880-4ED7-16870333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props</a:t>
            </a:r>
            <a:r>
              <a:rPr lang="zh-CN" altLang="en-US" dirty="0"/>
              <a:t>实现插槽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957CD2-AB04-BC16-54D3-34EC0A085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5" y="2812281"/>
            <a:ext cx="6174238" cy="34024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727162-71BB-C11A-AC1E-902F6A40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547" y="2462252"/>
            <a:ext cx="4194928" cy="39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1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0963E-F13A-7C4E-ABA4-DD763493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非父子组件数据的共享：</a:t>
            </a:r>
          </a:p>
          <a:p>
            <a:pPr lvl="1"/>
            <a:r>
              <a:rPr lang="zh-CN" altLang="en-US" dirty="0"/>
              <a:t>在开发中，比较常见的数据传递方式是通过</a:t>
            </a:r>
            <a:r>
              <a:rPr lang="en-US" altLang="zh-CN" dirty="0"/>
              <a:t>props</a:t>
            </a:r>
            <a:r>
              <a:rPr lang="zh-CN" altLang="en-US" dirty="0"/>
              <a:t>属性自上而下（由父到子）进行传递。</a:t>
            </a:r>
          </a:p>
          <a:p>
            <a:pPr lvl="1"/>
            <a:r>
              <a:rPr lang="zh-CN" altLang="en-US" dirty="0"/>
              <a:t>但是对于有一些场景：比如一些数据需要在多个组件中进行共享（地区偏好、</a:t>
            </a:r>
            <a:r>
              <a:rPr lang="en-US" altLang="zh-CN" dirty="0"/>
              <a:t>UI</a:t>
            </a:r>
            <a:r>
              <a:rPr lang="zh-CN" altLang="en-US" dirty="0"/>
              <a:t>主题、用户登录状态、用户信息等）。</a:t>
            </a:r>
          </a:p>
          <a:p>
            <a:pPr lvl="1"/>
            <a:r>
              <a:rPr lang="zh-CN" altLang="en-US" dirty="0"/>
              <a:t>如果我们在顶层的</a:t>
            </a:r>
            <a:r>
              <a:rPr lang="en-US" altLang="zh-CN" dirty="0"/>
              <a:t>App</a:t>
            </a:r>
            <a:r>
              <a:rPr lang="zh-CN" altLang="en-US" dirty="0"/>
              <a:t>中定义这些信息，之后一层层传递下去，那么对于一些中间层不需要数据的组件来说，是一种冗余的操作。</a:t>
            </a:r>
          </a:p>
          <a:p>
            <a:endParaRPr lang="en-US" altLang="zh-CN" dirty="0"/>
          </a:p>
          <a:p>
            <a:r>
              <a:rPr lang="zh-CN" altLang="en-US" b="1" dirty="0"/>
              <a:t>我们实现一个一层层传递的案例：</a:t>
            </a:r>
            <a:endParaRPr lang="en-US" altLang="zh-CN" b="1" dirty="0"/>
          </a:p>
          <a:p>
            <a:pPr lvl="1"/>
            <a:r>
              <a:rPr lang="zh-CN" altLang="en-US" dirty="0"/>
              <a:t>我这边顺便补充一个小的知识点：</a:t>
            </a:r>
            <a:r>
              <a:rPr lang="en-US" altLang="zh-CN" dirty="0">
                <a:hlinkClick r:id="rId2"/>
              </a:rPr>
              <a:t>Spread Attributes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但是，如果层级更多的话，一层层传递是非常麻烦，并且代码是非常冗余的：</a:t>
            </a:r>
          </a:p>
          <a:p>
            <a:pPr lvl="1"/>
            <a:r>
              <a:rPr lang="en-US" altLang="zh-CN" dirty="0"/>
              <a:t>React</a:t>
            </a:r>
            <a:r>
              <a:rPr lang="zh-CN" altLang="en-US" dirty="0"/>
              <a:t>提供了一个</a:t>
            </a:r>
            <a:r>
              <a:rPr lang="en-US" altLang="zh-CN" dirty="0"/>
              <a:t>API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rgbClr val="FF0000"/>
                </a:solidFill>
              </a:rPr>
              <a:t>Context</a:t>
            </a:r>
            <a:r>
              <a:rPr lang="zh-CN" altLang="en-US" dirty="0"/>
              <a:t>；</a:t>
            </a:r>
          </a:p>
          <a:p>
            <a:pPr lvl="1"/>
            <a:r>
              <a:rPr lang="en-US" altLang="zh-CN" dirty="0"/>
              <a:t>Context </a:t>
            </a:r>
            <a:r>
              <a:rPr lang="zh-CN" altLang="en-US" dirty="0"/>
              <a:t>提供了一种</a:t>
            </a:r>
            <a:r>
              <a:rPr lang="zh-CN" altLang="en-US" dirty="0">
                <a:solidFill>
                  <a:srgbClr val="FF0000"/>
                </a:solidFill>
              </a:rPr>
              <a:t>在组件之间共享此类值的方式</a:t>
            </a:r>
            <a:r>
              <a:rPr lang="zh-CN" altLang="en-US" dirty="0"/>
              <a:t>，而</a:t>
            </a:r>
            <a:r>
              <a:rPr lang="zh-CN" altLang="en-US" dirty="0">
                <a:solidFill>
                  <a:srgbClr val="FF0000"/>
                </a:solidFill>
              </a:rPr>
              <a:t>不必显式地通过组件树的逐层传递 </a:t>
            </a:r>
            <a:r>
              <a:rPr lang="en-US" altLang="zh-CN" dirty="0">
                <a:solidFill>
                  <a:srgbClr val="FF0000"/>
                </a:solidFill>
              </a:rPr>
              <a:t>props</a:t>
            </a:r>
            <a:r>
              <a:rPr lang="zh-CN" altLang="en-US" dirty="0"/>
              <a:t>；</a:t>
            </a:r>
          </a:p>
          <a:p>
            <a:pPr lvl="1"/>
            <a:r>
              <a:rPr lang="en-US" altLang="zh-CN" dirty="0"/>
              <a:t>Context </a:t>
            </a:r>
            <a:r>
              <a:rPr lang="zh-CN" altLang="en-US" dirty="0"/>
              <a:t>设计目的是为了</a:t>
            </a:r>
            <a:r>
              <a:rPr lang="zh-CN" altLang="en-US" dirty="0">
                <a:solidFill>
                  <a:srgbClr val="FF0000"/>
                </a:solidFill>
              </a:rPr>
              <a:t>共享那些对于一个组件树而言是“全局”的数据</a:t>
            </a:r>
            <a:r>
              <a:rPr lang="zh-CN" altLang="en-US" dirty="0"/>
              <a:t>，例如当前认证的用户、主题或首选语言；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246904-9155-464C-BB6E-2E3D89F1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Context</a:t>
            </a:r>
            <a:r>
              <a:rPr lang="zh-CN" altLang="en-US" dirty="0"/>
              <a:t>应用场景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408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023B0-483C-3943-95A1-0E671D4E8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React.createContext</a:t>
            </a:r>
            <a:endParaRPr lang="en-US" altLang="zh-CN" b="1" dirty="0"/>
          </a:p>
          <a:p>
            <a:pPr lvl="1"/>
            <a:r>
              <a:rPr lang="zh-CN" altLang="en-US" dirty="0"/>
              <a:t>创建一个需要共享的</a:t>
            </a:r>
            <a:r>
              <a:rPr lang="en-US" altLang="zh-CN" dirty="0"/>
              <a:t>Context</a:t>
            </a:r>
            <a:r>
              <a:rPr lang="zh-CN" altLang="en-US" dirty="0"/>
              <a:t>对象：</a:t>
            </a:r>
          </a:p>
          <a:p>
            <a:pPr lvl="1"/>
            <a:r>
              <a:rPr lang="zh-CN" altLang="en-US" dirty="0"/>
              <a:t>如果一个组件订阅了</a:t>
            </a:r>
            <a:r>
              <a:rPr lang="en-US" altLang="zh-CN" dirty="0"/>
              <a:t>Context</a:t>
            </a:r>
            <a:r>
              <a:rPr lang="zh-CN" altLang="en-US" dirty="0"/>
              <a:t>，那么这个组件会从离自身最近的那个匹配的 </a:t>
            </a:r>
            <a:r>
              <a:rPr lang="en-US" altLang="zh-CN" dirty="0"/>
              <a:t>Provider </a:t>
            </a:r>
            <a:r>
              <a:rPr lang="zh-CN" altLang="en-US" dirty="0"/>
              <a:t>中读取到当前的</a:t>
            </a:r>
            <a:r>
              <a:rPr lang="en-US" altLang="zh-CN" dirty="0"/>
              <a:t>context</a:t>
            </a:r>
            <a:r>
              <a:rPr lang="zh-CN" altLang="en-US" dirty="0"/>
              <a:t>值；</a:t>
            </a:r>
          </a:p>
          <a:p>
            <a:pPr lvl="1"/>
            <a:r>
              <a:rPr lang="en-US" altLang="zh-CN" dirty="0"/>
              <a:t>defaultValue</a:t>
            </a:r>
            <a:r>
              <a:rPr lang="zh-CN" altLang="en-US" dirty="0"/>
              <a:t>是组件在顶层查找过程中没有找到对应的</a:t>
            </a:r>
            <a:r>
              <a:rPr lang="en-US" altLang="zh-CN" dirty="0"/>
              <a:t>Provider</a:t>
            </a:r>
            <a:r>
              <a:rPr lang="zh-CN" altLang="en-US" dirty="0"/>
              <a:t>，那么就使用默认值</a:t>
            </a:r>
          </a:p>
          <a:p>
            <a:endParaRPr lang="en-US" altLang="zh-CN" b="1" dirty="0"/>
          </a:p>
          <a:p>
            <a:r>
              <a:rPr lang="en-US" altLang="zh-CN" b="1" dirty="0" err="1"/>
              <a:t>Context.Provider</a:t>
            </a:r>
            <a:endParaRPr lang="en-US" altLang="zh-CN" b="1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Context </a:t>
            </a:r>
            <a:r>
              <a:rPr lang="zh-CN" altLang="en-US" dirty="0"/>
              <a:t>对象都会返回一个 </a:t>
            </a:r>
            <a:r>
              <a:rPr lang="en-US" altLang="zh-CN" dirty="0"/>
              <a:t>Provider React </a:t>
            </a:r>
            <a:r>
              <a:rPr lang="zh-CN" altLang="en-US" dirty="0"/>
              <a:t>组件，它允许消费组件订阅 </a:t>
            </a:r>
            <a:r>
              <a:rPr lang="en-US" altLang="zh-CN" dirty="0"/>
              <a:t>context </a:t>
            </a:r>
            <a:r>
              <a:rPr lang="zh-CN" altLang="en-US" dirty="0"/>
              <a:t>的变化：</a:t>
            </a:r>
          </a:p>
          <a:p>
            <a:pPr lvl="1"/>
            <a:r>
              <a:rPr lang="en-US" altLang="zh-CN" dirty="0"/>
              <a:t>Provider </a:t>
            </a:r>
            <a:r>
              <a:rPr lang="zh-CN" altLang="en-US" dirty="0"/>
              <a:t>接收一个 </a:t>
            </a:r>
            <a:r>
              <a:rPr lang="en-US" altLang="zh-CN" dirty="0"/>
              <a:t>value </a:t>
            </a:r>
            <a:r>
              <a:rPr lang="zh-CN" altLang="en-US" dirty="0"/>
              <a:t>属性，传递给消费组件；</a:t>
            </a:r>
          </a:p>
          <a:p>
            <a:pPr lvl="1"/>
            <a:r>
              <a:rPr lang="zh-CN" altLang="en-US" dirty="0"/>
              <a:t>一个 </a:t>
            </a:r>
            <a:r>
              <a:rPr lang="en-US" altLang="zh-CN" dirty="0"/>
              <a:t>Provider </a:t>
            </a:r>
            <a:r>
              <a:rPr lang="zh-CN" altLang="en-US" dirty="0"/>
              <a:t>可以和多个消费组件有对应关系；</a:t>
            </a:r>
          </a:p>
          <a:p>
            <a:pPr lvl="1"/>
            <a:r>
              <a:rPr lang="zh-CN" altLang="en-US" dirty="0"/>
              <a:t>多个 </a:t>
            </a:r>
            <a:r>
              <a:rPr lang="en-US" altLang="zh-CN" dirty="0"/>
              <a:t>Provider </a:t>
            </a:r>
            <a:r>
              <a:rPr lang="zh-CN" altLang="en-US" dirty="0"/>
              <a:t>也可以嵌套使用，里层的会覆盖外层的数据；</a:t>
            </a:r>
          </a:p>
          <a:p>
            <a:pPr lvl="1"/>
            <a:r>
              <a:rPr lang="zh-CN" altLang="en-US" dirty="0"/>
              <a:t>当 </a:t>
            </a:r>
            <a:r>
              <a:rPr lang="en-US" altLang="zh-CN" dirty="0"/>
              <a:t>Provider </a:t>
            </a:r>
            <a:r>
              <a:rPr lang="zh-CN" altLang="en-US" dirty="0"/>
              <a:t>的 </a:t>
            </a:r>
            <a:r>
              <a:rPr lang="en-US" altLang="zh-CN" dirty="0"/>
              <a:t>value </a:t>
            </a:r>
            <a:r>
              <a:rPr lang="zh-CN" altLang="en-US" dirty="0"/>
              <a:t>值发生变化时，它内部的所有消费组件都会重新渲染；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2BF3F1-9B61-4C49-B8D0-87D1160F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</a:t>
            </a:r>
            <a:r>
              <a:rPr kumimoji="1" lang="zh-CN" altLang="en-US" dirty="0"/>
              <a:t>相关</a:t>
            </a:r>
            <a:r>
              <a:rPr kumimoji="1" lang="en-US" altLang="zh-CN" dirty="0"/>
              <a:t>API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C99AE6-C7DF-8443-9B22-3824B526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59" y="3036127"/>
            <a:ext cx="4584700" cy="27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D03327-6734-ED49-A850-510DEE14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59" y="6152475"/>
            <a:ext cx="36322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175C4-58F4-2349-BAE8-4A9CDDD29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Class.contextType</a:t>
            </a:r>
            <a:endParaRPr lang="en-US" altLang="zh-CN" b="1" dirty="0"/>
          </a:p>
          <a:p>
            <a:pPr lvl="1"/>
            <a:r>
              <a:rPr lang="zh-CN" altLang="en-US" dirty="0"/>
              <a:t>挂载在 </a:t>
            </a:r>
            <a:r>
              <a:rPr lang="en-US" altLang="zh-CN" dirty="0"/>
              <a:t>class </a:t>
            </a:r>
            <a:r>
              <a:rPr lang="zh-CN" altLang="en-US" dirty="0"/>
              <a:t>上的 </a:t>
            </a:r>
            <a:r>
              <a:rPr lang="en-US" altLang="zh-CN" dirty="0" err="1"/>
              <a:t>contextType</a:t>
            </a:r>
            <a:r>
              <a:rPr lang="en-US" altLang="zh-CN" dirty="0"/>
              <a:t> </a:t>
            </a:r>
            <a:r>
              <a:rPr lang="zh-CN" altLang="en-US" dirty="0"/>
              <a:t>属性会被重赋值为一个由 </a:t>
            </a:r>
            <a:r>
              <a:rPr lang="en-US" altLang="zh-CN" dirty="0" err="1"/>
              <a:t>React.createContext</a:t>
            </a:r>
            <a:r>
              <a:rPr lang="en-US" altLang="zh-CN" dirty="0"/>
              <a:t>() </a:t>
            </a:r>
            <a:r>
              <a:rPr lang="zh-CN" altLang="en-US" dirty="0"/>
              <a:t>创建的 </a:t>
            </a:r>
            <a:r>
              <a:rPr lang="en-US" altLang="zh-CN" dirty="0"/>
              <a:t>Context </a:t>
            </a:r>
            <a:r>
              <a:rPr lang="zh-CN" altLang="en-US" dirty="0"/>
              <a:t>对象：</a:t>
            </a:r>
          </a:p>
          <a:p>
            <a:pPr lvl="1"/>
            <a:r>
              <a:rPr lang="zh-CN" altLang="en-US" dirty="0"/>
              <a:t>这能让你使用 </a:t>
            </a:r>
            <a:r>
              <a:rPr lang="en-US" altLang="zh-CN" dirty="0" err="1"/>
              <a:t>this.context</a:t>
            </a:r>
            <a:r>
              <a:rPr lang="en-US" altLang="zh-CN" dirty="0"/>
              <a:t> </a:t>
            </a:r>
            <a:r>
              <a:rPr lang="zh-CN" altLang="en-US" dirty="0"/>
              <a:t>来消费最近 </a:t>
            </a:r>
            <a:r>
              <a:rPr lang="en-US" altLang="zh-CN" dirty="0"/>
              <a:t>Context </a:t>
            </a:r>
            <a:r>
              <a:rPr lang="zh-CN" altLang="en-US" dirty="0"/>
              <a:t>上的那个值；</a:t>
            </a:r>
          </a:p>
          <a:p>
            <a:pPr lvl="1"/>
            <a:r>
              <a:rPr lang="zh-CN" altLang="en-US" dirty="0"/>
              <a:t>你可以在任何生命周期中访问到它，包括 </a:t>
            </a:r>
            <a:r>
              <a:rPr lang="en-US" altLang="zh-CN" dirty="0"/>
              <a:t>render </a:t>
            </a:r>
            <a:r>
              <a:rPr lang="zh-CN" altLang="en-US" dirty="0"/>
              <a:t>函数中；</a:t>
            </a:r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 err="1"/>
              <a:t>Context.Consumer</a:t>
            </a:r>
            <a:endParaRPr lang="en-US" altLang="zh-CN" b="1" dirty="0"/>
          </a:p>
          <a:p>
            <a:pPr lvl="1"/>
            <a:r>
              <a:rPr lang="zh-CN" altLang="en-US" dirty="0"/>
              <a:t>这里，</a:t>
            </a:r>
            <a:r>
              <a:rPr lang="en-US" altLang="zh-CN" dirty="0"/>
              <a:t>React </a:t>
            </a:r>
            <a:r>
              <a:rPr lang="zh-CN" altLang="en-US" dirty="0"/>
              <a:t>组件也可以订阅到 </a:t>
            </a:r>
            <a:r>
              <a:rPr lang="en-US" altLang="zh-CN" dirty="0"/>
              <a:t>context </a:t>
            </a:r>
            <a:r>
              <a:rPr lang="zh-CN" altLang="en-US" dirty="0"/>
              <a:t>变更。这能让你在 函数式组件 中完成订阅 </a:t>
            </a:r>
            <a:r>
              <a:rPr lang="en-US" altLang="zh-CN" dirty="0"/>
              <a:t>context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这里需要 函数作为子元素（</a:t>
            </a:r>
            <a:r>
              <a:rPr lang="en-US" altLang="zh-CN" dirty="0"/>
              <a:t>function as child</a:t>
            </a:r>
            <a:r>
              <a:rPr lang="zh-CN" altLang="en-US" dirty="0"/>
              <a:t>）这种做法；</a:t>
            </a:r>
          </a:p>
          <a:p>
            <a:pPr lvl="1"/>
            <a:r>
              <a:rPr lang="zh-CN" altLang="en-US" dirty="0"/>
              <a:t>这个函数接收当前的 </a:t>
            </a:r>
            <a:r>
              <a:rPr lang="en-US" altLang="zh-CN" dirty="0"/>
              <a:t>context </a:t>
            </a:r>
            <a:r>
              <a:rPr lang="zh-CN" altLang="en-US" dirty="0"/>
              <a:t>值，返回一个 </a:t>
            </a:r>
            <a:r>
              <a:rPr lang="en-US" altLang="zh-CN" dirty="0"/>
              <a:t>React </a:t>
            </a:r>
            <a:r>
              <a:rPr lang="zh-CN" altLang="en-US" dirty="0"/>
              <a:t>节点；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E02001-3875-FB41-B66B-012CE09B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</a:t>
            </a:r>
            <a:r>
              <a:rPr lang="zh-CN" altLang="en-US" dirty="0"/>
              <a:t>相关</a:t>
            </a:r>
            <a:r>
              <a:rPr lang="en-US" altLang="zh-CN" dirty="0"/>
              <a:t>API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4D0817-764A-8548-B056-9F4A66AF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3" y="2968692"/>
            <a:ext cx="2997200" cy="317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24EEE0-4220-8C4E-9B7E-EF376C1C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3" y="5353050"/>
            <a:ext cx="3505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D7936-8AE1-7B4C-B884-E129C933B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/>
              <a:t>Context</a:t>
            </a:r>
            <a:r>
              <a:rPr kumimoji="1" lang="zh-CN" altLang="en-US" b="1" dirty="0"/>
              <a:t>的基本使用</a:t>
            </a:r>
            <a:endParaRPr kumimoji="1" lang="en-US" altLang="zh-CN" b="1" dirty="0"/>
          </a:p>
          <a:p>
            <a:r>
              <a:rPr lang="zh-CN" altLang="en-US" b="1" dirty="0"/>
              <a:t>什么时候使用默认值</a:t>
            </a:r>
            <a:r>
              <a:rPr lang="en-US" altLang="zh-CN" b="1" dirty="0"/>
              <a:t>defaultValue</a:t>
            </a:r>
            <a:r>
              <a:rPr lang="zh-CN" altLang="en-US" b="1" dirty="0"/>
              <a:t>呢？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什么时候使用</a:t>
            </a:r>
            <a:r>
              <a:rPr lang="en-US" altLang="zh-CN" b="1" dirty="0" err="1"/>
              <a:t>Context.Consumer</a:t>
            </a:r>
            <a:r>
              <a:rPr lang="zh-CN" altLang="en-US" b="1" dirty="0"/>
              <a:t>呢？</a:t>
            </a:r>
            <a:endParaRPr lang="en-US" altLang="zh-CN" b="1" dirty="0"/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当使用</a:t>
            </a:r>
            <a:r>
              <a:rPr lang="en-US" altLang="zh-CN" dirty="0"/>
              <a:t>value</a:t>
            </a:r>
            <a:r>
              <a:rPr lang="zh-CN" altLang="en-US" dirty="0"/>
              <a:t>的组件是一个</a:t>
            </a:r>
            <a:r>
              <a:rPr lang="zh-CN" altLang="en-US" dirty="0">
                <a:solidFill>
                  <a:srgbClr val="FF0000"/>
                </a:solidFill>
              </a:rPr>
              <a:t>函数式组件</a:t>
            </a:r>
            <a:r>
              <a:rPr lang="zh-CN" altLang="en-US" dirty="0"/>
              <a:t>时；</a:t>
            </a:r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当组件中需要使用</a:t>
            </a:r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en-US" altLang="zh-CN" dirty="0">
                <a:solidFill>
                  <a:srgbClr val="FF0000"/>
                </a:solidFill>
              </a:rPr>
              <a:t>Context</a:t>
            </a:r>
            <a:r>
              <a:rPr lang="zh-CN" altLang="en-US" dirty="0"/>
              <a:t>时；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F3E6AAB-445E-1A40-8761-12CA50E6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Context</a:t>
            </a:r>
            <a:r>
              <a:rPr kumimoji="1" lang="zh-CN" altLang="en-US" dirty="0"/>
              <a:t>代码演练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D7CE55-F5A7-F99A-5276-DAA73CF4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8" y="2225914"/>
            <a:ext cx="6443522" cy="13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0E351-3830-8844-9502-13A2A3EC0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/>
              <a:t>开发中我们并不能直接通过修改</a:t>
            </a:r>
            <a:r>
              <a:rPr kumimoji="1" lang="en-US" altLang="zh-CN" b="1" dirty="0"/>
              <a:t>state</a:t>
            </a:r>
            <a:r>
              <a:rPr kumimoji="1" lang="zh-CN" altLang="en-US" b="1" dirty="0"/>
              <a:t>的值来让界面发生更新：</a:t>
            </a:r>
            <a:endParaRPr kumimoji="1" lang="en-US" altLang="zh-CN" b="1" dirty="0"/>
          </a:p>
          <a:p>
            <a:pPr lvl="1"/>
            <a:r>
              <a:rPr lang="zh-CN" altLang="en-US" dirty="0"/>
              <a:t>因为我们修改了</a:t>
            </a:r>
            <a:r>
              <a:rPr lang="en-US" altLang="zh-CN" dirty="0"/>
              <a:t>state</a:t>
            </a:r>
            <a:r>
              <a:rPr lang="zh-CN" altLang="en-US" dirty="0"/>
              <a:t>之后，希望</a:t>
            </a:r>
            <a:r>
              <a:rPr lang="en-US" altLang="zh-CN" dirty="0"/>
              <a:t>React</a:t>
            </a:r>
            <a:r>
              <a:rPr lang="zh-CN" altLang="en-US" dirty="0"/>
              <a:t>根据最新的</a:t>
            </a:r>
            <a:r>
              <a:rPr lang="en-US" altLang="zh-CN" dirty="0"/>
              <a:t>State</a:t>
            </a:r>
            <a:r>
              <a:rPr lang="zh-CN" altLang="en-US" dirty="0"/>
              <a:t>来重新渲染界面，但是这种方式的修改</a:t>
            </a:r>
            <a:r>
              <a:rPr lang="en-US" altLang="zh-CN" dirty="0"/>
              <a:t>React</a:t>
            </a:r>
            <a:r>
              <a:rPr lang="zh-CN" altLang="en-US" dirty="0"/>
              <a:t>并不知道数据发生了变化；</a:t>
            </a:r>
          </a:p>
          <a:p>
            <a:pPr lvl="1"/>
            <a:r>
              <a:rPr lang="en-US" altLang="zh-CN" dirty="0"/>
              <a:t>React</a:t>
            </a:r>
            <a:r>
              <a:rPr lang="zh-CN" altLang="en-US" dirty="0"/>
              <a:t>并没有实现类似于</a:t>
            </a:r>
            <a:r>
              <a:rPr lang="en-US" altLang="zh-CN" dirty="0"/>
              <a:t>Vue2</a:t>
            </a:r>
            <a:r>
              <a:rPr lang="zh-CN" altLang="en-US" dirty="0"/>
              <a:t>中的</a:t>
            </a:r>
            <a:r>
              <a:rPr lang="en-US" altLang="zh-CN" dirty="0" err="1"/>
              <a:t>Object.defineProperty</a:t>
            </a:r>
            <a:r>
              <a:rPr lang="zh-CN" altLang="en-US" dirty="0"/>
              <a:t>或者</a:t>
            </a:r>
            <a:r>
              <a:rPr lang="en-US" altLang="zh-CN" dirty="0"/>
              <a:t>Vue3</a:t>
            </a:r>
            <a:r>
              <a:rPr lang="zh-CN" altLang="en-US" dirty="0"/>
              <a:t>中的</a:t>
            </a:r>
            <a:r>
              <a:rPr lang="en-US" altLang="zh-CN" dirty="0"/>
              <a:t>Proxy</a:t>
            </a:r>
            <a:r>
              <a:rPr lang="zh-CN" altLang="en-US" dirty="0"/>
              <a:t>的方式来监听数据的变化；</a:t>
            </a:r>
          </a:p>
          <a:p>
            <a:pPr lvl="1"/>
            <a:r>
              <a:rPr lang="zh-CN" altLang="en-US" dirty="0"/>
              <a:t>我们</a:t>
            </a:r>
            <a:r>
              <a:rPr lang="zh-CN" altLang="en-US" dirty="0">
                <a:solidFill>
                  <a:srgbClr val="FF0000"/>
                </a:solidFill>
              </a:rPr>
              <a:t>必须通过</a:t>
            </a:r>
            <a:r>
              <a:rPr lang="en-US" altLang="zh-CN" dirty="0">
                <a:solidFill>
                  <a:srgbClr val="FF0000"/>
                </a:solidFill>
              </a:rPr>
              <a:t>setState</a:t>
            </a:r>
            <a:r>
              <a:rPr lang="zh-CN" altLang="en-US" dirty="0">
                <a:solidFill>
                  <a:srgbClr val="FF0000"/>
                </a:solidFill>
              </a:rPr>
              <a:t>来告知</a:t>
            </a:r>
            <a:r>
              <a:rPr lang="en-US" altLang="zh-CN" dirty="0">
                <a:solidFill>
                  <a:srgbClr val="FF0000"/>
                </a:solidFill>
              </a:rPr>
              <a:t>React</a:t>
            </a:r>
            <a:r>
              <a:rPr lang="zh-CN" altLang="en-US" dirty="0">
                <a:solidFill>
                  <a:srgbClr val="FF0000"/>
                </a:solidFill>
              </a:rPr>
              <a:t>数据已经发生了变化</a:t>
            </a:r>
            <a:r>
              <a:rPr lang="zh-CN" altLang="en-US" dirty="0"/>
              <a:t>；</a:t>
            </a:r>
            <a:endParaRPr kumimoji="1" lang="en-US" altLang="zh-CN" dirty="0"/>
          </a:p>
          <a:p>
            <a:r>
              <a:rPr lang="zh-CN" altLang="en-US" b="1" dirty="0"/>
              <a:t>疑惑：在组件中并没有实现</a:t>
            </a:r>
            <a:r>
              <a:rPr lang="en-US" altLang="zh-CN" b="1" dirty="0"/>
              <a:t>setState</a:t>
            </a:r>
            <a:r>
              <a:rPr lang="zh-CN" altLang="en-US" b="1" dirty="0"/>
              <a:t>的方法，为什么可以调用呢？</a:t>
            </a:r>
            <a:endParaRPr lang="en-US" altLang="zh-CN" b="1" dirty="0"/>
          </a:p>
          <a:p>
            <a:pPr lvl="1"/>
            <a:r>
              <a:rPr lang="zh-CN" altLang="en-US" dirty="0"/>
              <a:t>原因很简单，</a:t>
            </a:r>
            <a:r>
              <a:rPr lang="en-US" altLang="zh-CN" dirty="0">
                <a:solidFill>
                  <a:srgbClr val="FF0000"/>
                </a:solidFill>
              </a:rPr>
              <a:t>setState</a:t>
            </a:r>
            <a:r>
              <a:rPr lang="zh-CN" altLang="en-US" dirty="0">
                <a:solidFill>
                  <a:srgbClr val="FF0000"/>
                </a:solidFill>
              </a:rPr>
              <a:t>方</a:t>
            </a:r>
            <a:r>
              <a:rPr lang="zh-CN" altLang="en-US" dirty="0"/>
              <a:t>法是</a:t>
            </a:r>
            <a:r>
              <a:rPr lang="zh-CN" altLang="en-US" dirty="0">
                <a:solidFill>
                  <a:srgbClr val="FF0000"/>
                </a:solidFill>
              </a:rPr>
              <a:t>从</a:t>
            </a:r>
            <a:r>
              <a:rPr lang="en-US" altLang="zh-CN" dirty="0">
                <a:solidFill>
                  <a:srgbClr val="FF0000"/>
                </a:solidFill>
              </a:rPr>
              <a:t>Component</a:t>
            </a:r>
            <a:r>
              <a:rPr lang="zh-CN" altLang="en-US" dirty="0">
                <a:solidFill>
                  <a:srgbClr val="FF0000"/>
                </a:solidFill>
              </a:rPr>
              <a:t>中继承过来</a:t>
            </a:r>
            <a:r>
              <a:rPr lang="zh-CN" altLang="en-US" dirty="0"/>
              <a:t>的。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03C0FB0-1354-DB4B-899D-4DCFB16B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为什么使用</a:t>
            </a:r>
            <a:r>
              <a:rPr kumimoji="1" lang="en-US" altLang="zh-CN" dirty="0"/>
              <a:t>setState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276D3E-C545-C648-9D7E-090AAB6A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3" y="4336471"/>
            <a:ext cx="6879129" cy="23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5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802D1-E478-3448-8FBB-BC1B18DA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b="1" dirty="0"/>
              <a:t>setState</a:t>
            </a:r>
            <a:r>
              <a:rPr kumimoji="1" lang="zh-CN" altLang="en-US" b="1" dirty="0"/>
              <a:t>的更新是异步的？</a:t>
            </a:r>
            <a:endParaRPr kumimoji="1" lang="en-US" altLang="zh-CN" b="1" dirty="0"/>
          </a:p>
          <a:p>
            <a:pPr lvl="1"/>
            <a:r>
              <a:rPr lang="zh-CN" altLang="en-US" dirty="0"/>
              <a:t>最终打印结果是</a:t>
            </a:r>
            <a:r>
              <a:rPr lang="en-US" altLang="zh-CN" dirty="0"/>
              <a:t>Hello World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可见</a:t>
            </a:r>
            <a:r>
              <a:rPr lang="en-US" altLang="zh-CN" dirty="0"/>
              <a:t>setState</a:t>
            </a:r>
            <a:r>
              <a:rPr lang="zh-CN" altLang="en-US" dirty="0"/>
              <a:t>是异步的操作，我们并不能在执行完</a:t>
            </a:r>
            <a:r>
              <a:rPr lang="en-US" altLang="zh-CN" dirty="0"/>
              <a:t>setState</a:t>
            </a:r>
            <a:r>
              <a:rPr lang="zh-CN" altLang="en-US" dirty="0"/>
              <a:t>之后立马拿到最新的</a:t>
            </a:r>
            <a:r>
              <a:rPr lang="en-US" altLang="zh-CN" dirty="0"/>
              <a:t>state</a:t>
            </a:r>
            <a:r>
              <a:rPr lang="zh-CN" altLang="en-US" dirty="0"/>
              <a:t>的结果</a:t>
            </a:r>
            <a:endParaRPr lang="en-US" altLang="zh-CN" dirty="0"/>
          </a:p>
          <a:p>
            <a:r>
              <a:rPr lang="zh-CN" altLang="en-US" b="1" dirty="0"/>
              <a:t>为什么</a:t>
            </a:r>
            <a:r>
              <a:rPr lang="en-US" altLang="zh-CN" b="1" dirty="0"/>
              <a:t>setState</a:t>
            </a:r>
            <a:r>
              <a:rPr lang="zh-CN" altLang="en-US" b="1" dirty="0"/>
              <a:t>设计为异步呢？</a:t>
            </a:r>
          </a:p>
          <a:p>
            <a:pPr lvl="1"/>
            <a:r>
              <a:rPr lang="en-US" altLang="zh-CN" dirty="0"/>
              <a:t>setState</a:t>
            </a:r>
            <a:r>
              <a:rPr lang="zh-CN" altLang="en-US" dirty="0"/>
              <a:t>设计为异步其实之前在</a:t>
            </a:r>
            <a:r>
              <a:rPr lang="en-US" altLang="zh-CN" dirty="0"/>
              <a:t>GitHub</a:t>
            </a:r>
            <a:r>
              <a:rPr lang="zh-CN" altLang="en-US" dirty="0"/>
              <a:t>上也有很多的讨论；</a:t>
            </a:r>
          </a:p>
          <a:p>
            <a:pPr lvl="1"/>
            <a:r>
              <a:rPr lang="en-US" altLang="zh-CN" dirty="0"/>
              <a:t>React</a:t>
            </a:r>
            <a:r>
              <a:rPr lang="zh-CN" altLang="en-US" dirty="0"/>
              <a:t>核心成员（</a:t>
            </a:r>
            <a:r>
              <a:rPr lang="en-US" altLang="zh-CN" dirty="0"/>
              <a:t>Redux</a:t>
            </a:r>
            <a:r>
              <a:rPr lang="zh-CN" altLang="en-US" dirty="0"/>
              <a:t>的作者）</a:t>
            </a:r>
            <a:r>
              <a:rPr lang="en-US" altLang="zh-CN" dirty="0"/>
              <a:t>Dan Abramov</a:t>
            </a:r>
            <a:r>
              <a:rPr lang="zh-CN" altLang="en-US" dirty="0"/>
              <a:t>也有对应的回复，有兴趣的同学可以参考一下；</a:t>
            </a:r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err="1">
                <a:hlinkClick r:id="rId2"/>
              </a:rPr>
              <a:t>github.com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facebook</a:t>
            </a:r>
            <a:r>
              <a:rPr lang="en-US" altLang="zh-CN" dirty="0">
                <a:hlinkClick r:id="rId2"/>
              </a:rPr>
              <a:t>/react/issues/11527#issuecomment-360199710</a:t>
            </a:r>
            <a:r>
              <a:rPr lang="zh-CN" altLang="en-US" dirty="0">
                <a:hlinkClick r:id="rId2"/>
              </a:rPr>
              <a:t>；</a:t>
            </a:r>
            <a:endParaRPr lang="zh-CN" altLang="en-US" dirty="0"/>
          </a:p>
          <a:p>
            <a:r>
              <a:rPr lang="zh-CN" altLang="en-US" b="1" dirty="0"/>
              <a:t>我对其回答做一个简单的总结：</a:t>
            </a:r>
            <a:endParaRPr lang="en-US" altLang="zh-CN" b="1" dirty="0"/>
          </a:p>
          <a:p>
            <a:r>
              <a:rPr lang="en-US" altLang="zh-CN" dirty="0"/>
              <a:t>setState</a:t>
            </a:r>
            <a:r>
              <a:rPr lang="zh-CN" altLang="en-US" dirty="0"/>
              <a:t>设计为异步，可以</a:t>
            </a:r>
            <a:r>
              <a:rPr lang="zh-CN" altLang="en-US" dirty="0">
                <a:solidFill>
                  <a:srgbClr val="FF0000"/>
                </a:solidFill>
              </a:rPr>
              <a:t>显著的提升性能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如果每次调用 </a:t>
            </a:r>
            <a:r>
              <a:rPr lang="en-US" altLang="zh-CN" dirty="0"/>
              <a:t>setState</a:t>
            </a:r>
            <a:r>
              <a:rPr lang="zh-CN" altLang="en-US" dirty="0"/>
              <a:t>都进行一次更新，那么意味着</a:t>
            </a:r>
            <a:r>
              <a:rPr lang="en-US" altLang="zh-CN" dirty="0"/>
              <a:t>render</a:t>
            </a:r>
            <a:r>
              <a:rPr lang="zh-CN" altLang="en-US" dirty="0"/>
              <a:t>函数会被频繁调用，界面重新渲染，这样效率是很低的；</a:t>
            </a:r>
          </a:p>
          <a:p>
            <a:pPr lvl="1"/>
            <a:r>
              <a:rPr lang="zh-CN" altLang="en-US" dirty="0"/>
              <a:t>最好的办法应该是获取到多个更新，之后进行批量更新；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如果同步更新了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>
                <a:solidFill>
                  <a:srgbClr val="FF0000"/>
                </a:solidFill>
              </a:rPr>
              <a:t>，但是还没有执行</a:t>
            </a:r>
            <a:r>
              <a:rPr lang="en-US" altLang="zh-CN" dirty="0">
                <a:solidFill>
                  <a:srgbClr val="FF0000"/>
                </a:solidFill>
              </a:rPr>
              <a:t>render</a:t>
            </a:r>
            <a:r>
              <a:rPr lang="zh-CN" altLang="en-US" dirty="0">
                <a:solidFill>
                  <a:srgbClr val="FF0000"/>
                </a:solidFill>
              </a:rPr>
              <a:t>函数，那么</a:t>
            </a:r>
            <a:r>
              <a:rPr lang="en-US" altLang="zh-CN" dirty="0">
                <a:solidFill>
                  <a:srgbClr val="FF0000"/>
                </a:solidFill>
              </a:rPr>
              <a:t>state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props</a:t>
            </a:r>
            <a:r>
              <a:rPr lang="zh-CN" altLang="en-US" dirty="0">
                <a:solidFill>
                  <a:srgbClr val="FF0000"/>
                </a:solidFill>
              </a:rPr>
              <a:t>不能保持同步</a:t>
            </a:r>
            <a:r>
              <a:rPr lang="zh-CN" altLang="en-US" dirty="0"/>
              <a:t>；</a:t>
            </a:r>
          </a:p>
          <a:p>
            <a:pPr lvl="1"/>
            <a:r>
              <a:rPr lang="en-US" altLang="zh-CN" dirty="0"/>
              <a:t>state</a:t>
            </a:r>
            <a:r>
              <a:rPr lang="zh-CN" altLang="en-US" dirty="0"/>
              <a:t>和</a:t>
            </a:r>
            <a:r>
              <a:rPr lang="en-US" altLang="zh-CN" dirty="0"/>
              <a:t>props</a:t>
            </a:r>
            <a:r>
              <a:rPr lang="zh-CN" altLang="en-US" dirty="0"/>
              <a:t>不能保持一致性，会在开发中产生很多的问题；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CB88F7A-30BE-6849-BA8D-3872A2A8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setState</a:t>
            </a:r>
            <a:r>
              <a:rPr kumimoji="1" lang="zh-CN" altLang="en-US" dirty="0"/>
              <a:t>异步更新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E9B068-5276-BF49-9758-BB84D28E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0" y="1188802"/>
            <a:ext cx="2832910" cy="8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7F482-758E-6240-B58D-A3FD2FB6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那么如何可以获取到更新后的值呢？</a:t>
            </a:r>
          </a:p>
          <a:p>
            <a:r>
              <a:rPr lang="zh-CN" altLang="en-US" dirty="0"/>
              <a:t>方式一：</a:t>
            </a:r>
            <a:r>
              <a:rPr lang="en-US" altLang="zh-CN" dirty="0"/>
              <a:t>setState</a:t>
            </a:r>
            <a:r>
              <a:rPr lang="zh-CN" altLang="en-US" dirty="0"/>
              <a:t>的回调</a:t>
            </a:r>
            <a:endParaRPr lang="en-US" altLang="zh-CN" dirty="0"/>
          </a:p>
          <a:p>
            <a:pPr lvl="1"/>
            <a:r>
              <a:rPr lang="en-US" altLang="zh-CN" dirty="0"/>
              <a:t>setState</a:t>
            </a:r>
            <a:r>
              <a:rPr lang="zh-CN" altLang="en-US" dirty="0"/>
              <a:t>接受两个参数：第二个参数是一个回调函数，这个回调函数会在更新后会执行；</a:t>
            </a:r>
          </a:p>
          <a:p>
            <a:pPr lvl="1"/>
            <a:r>
              <a:rPr lang="zh-CN" altLang="en-US" dirty="0"/>
              <a:t>格式如下：</a:t>
            </a:r>
            <a:r>
              <a:rPr lang="en-US" altLang="zh-CN" dirty="0"/>
              <a:t>setState(</a:t>
            </a:r>
            <a:r>
              <a:rPr lang="en-US" altLang="zh-CN" dirty="0" err="1"/>
              <a:t>partialState</a:t>
            </a:r>
            <a:r>
              <a:rPr lang="en-US" altLang="zh-CN" dirty="0"/>
              <a:t>, callback)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当然，我们也可以在生命周期函数：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17E746-860B-AE4B-830E-79FEC3F4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如何获取异步的结果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6F0D59-A231-5B43-80B9-739B9F66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8" y="3136972"/>
            <a:ext cx="5736257" cy="1873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9476B7-4970-9249-98B5-BEB255CD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8" y="5615588"/>
            <a:ext cx="6380804" cy="8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4931C-0EA6-424F-9FD0-6CBD0D7E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39" y="1257316"/>
            <a:ext cx="4645787" cy="5444088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组件化是一种分而治之的思想：</a:t>
            </a:r>
          </a:p>
          <a:p>
            <a:pPr lvl="1"/>
            <a:r>
              <a:rPr lang="zh-CN" altLang="en-US" dirty="0"/>
              <a:t>如果我们将</a:t>
            </a:r>
            <a:r>
              <a:rPr lang="zh-CN" altLang="en-US" dirty="0">
                <a:solidFill>
                  <a:srgbClr val="FF0000"/>
                </a:solidFill>
              </a:rPr>
              <a:t>一个页面中所有的处理逻辑全部放在一起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处理起来就会变得非常复杂</a:t>
            </a:r>
            <a:r>
              <a:rPr lang="zh-CN" altLang="en-US" dirty="0"/>
              <a:t>，而且不利于后续的管理以及扩展。</a:t>
            </a:r>
          </a:p>
          <a:p>
            <a:pPr lvl="1"/>
            <a:r>
              <a:rPr lang="zh-CN" altLang="en-US" dirty="0"/>
              <a:t>但如果，我们讲</a:t>
            </a:r>
            <a:r>
              <a:rPr lang="zh-CN" altLang="en-US" dirty="0">
                <a:solidFill>
                  <a:srgbClr val="FF0000"/>
                </a:solidFill>
              </a:rPr>
              <a:t>一个页面拆分成一个个小的功能块</a:t>
            </a:r>
            <a:r>
              <a:rPr lang="zh-CN" altLang="en-US" dirty="0"/>
              <a:t>，每个功能块完成属于自己这部分独立的功能，那么之后整个页面的管理和维护就变得非常容易了。</a:t>
            </a:r>
          </a:p>
          <a:p>
            <a:r>
              <a:rPr lang="zh-CN" altLang="en-US" b="1" dirty="0"/>
              <a:t>我们需要通过组件化的思想来思考整个应用程序：</a:t>
            </a:r>
          </a:p>
          <a:p>
            <a:pPr lvl="1"/>
            <a:r>
              <a:rPr lang="zh-CN" altLang="en-US" dirty="0"/>
              <a:t>我们将一个完整的页面分成很多个组件；</a:t>
            </a:r>
          </a:p>
          <a:p>
            <a:pPr lvl="1"/>
            <a:r>
              <a:rPr lang="zh-CN" altLang="en-US" dirty="0"/>
              <a:t>每个组件都用于实现页面的一个功能块；</a:t>
            </a:r>
          </a:p>
          <a:p>
            <a:pPr lvl="1"/>
            <a:r>
              <a:rPr lang="zh-CN" altLang="en-US" dirty="0"/>
              <a:t>而每一个组件又可以进行细分；</a:t>
            </a:r>
          </a:p>
          <a:p>
            <a:pPr lvl="1"/>
            <a:r>
              <a:rPr lang="zh-CN" altLang="en-US" dirty="0"/>
              <a:t>而组件本身又可以在多个地方进行复用；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765E7B2-5D53-EF4C-A219-D399D7B5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什么是组件化开发呢？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32A53-EAFF-1B4B-8A63-682A6750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26" y="1747737"/>
            <a:ext cx="7159133" cy="463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6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AEAE56-496A-6742-8BE9-0537E97A3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验证一：在</a:t>
            </a:r>
            <a:r>
              <a:rPr lang="en-US" altLang="zh-CN" dirty="0"/>
              <a:t>setTimeout</a:t>
            </a:r>
            <a:r>
              <a:rPr lang="zh-CN" altLang="en-US" dirty="0"/>
              <a:t>中的更新：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验证二：原生</a:t>
            </a:r>
            <a:r>
              <a:rPr lang="en-US" altLang="zh-CN" dirty="0"/>
              <a:t>DOM</a:t>
            </a:r>
            <a:r>
              <a:rPr lang="zh-CN" altLang="en-US" dirty="0"/>
              <a:t>事件：</a:t>
            </a:r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A356DC-E616-FD4F-9F06-DF3FFFED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setState</a:t>
            </a:r>
            <a:r>
              <a:rPr kumimoji="1" lang="zh-CN" altLang="en-US" dirty="0"/>
              <a:t>一定是异步吗？（</a:t>
            </a:r>
            <a:r>
              <a:rPr kumimoji="1" lang="en-US" altLang="zh-CN" dirty="0"/>
              <a:t>React18</a:t>
            </a:r>
            <a:r>
              <a:rPr kumimoji="1" lang="zh-CN" altLang="en-US" dirty="0"/>
              <a:t>之前）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EDF77A-70CE-1B48-9597-01AFDED8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3" y="1727740"/>
            <a:ext cx="4898417" cy="18518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60C03E-E5DE-204C-897A-CEDF562E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93" y="4346298"/>
            <a:ext cx="4898417" cy="22454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46E1DB-CFA1-8D41-A6F6-FEF878402A4D}"/>
              </a:ext>
            </a:extLst>
          </p:cNvPr>
          <p:cNvSpPr txBox="1"/>
          <p:nvPr/>
        </p:nvSpPr>
        <p:spPr>
          <a:xfrm>
            <a:off x="6096000" y="2780649"/>
            <a:ext cx="5448095" cy="1296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其实分成两种情况：</a:t>
            </a:r>
          </a:p>
          <a:p>
            <a:pPr marL="285750" indent="-285750">
              <a:lnSpc>
                <a:spcPts val="25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在组件生命周期或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合成事件中，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setState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是异步；</a:t>
            </a:r>
          </a:p>
          <a:p>
            <a:pPr marL="285750" indent="-285750">
              <a:lnSpc>
                <a:spcPts val="25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setTimeout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或者原生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事件中，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setState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是同步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；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281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FB4B093-9735-5D50-F47D-40A52E0E6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在</a:t>
            </a:r>
            <a:r>
              <a:rPr lang="en-US" altLang="zh-CN" b="1" dirty="0"/>
              <a:t>React18</a:t>
            </a:r>
            <a:r>
              <a:rPr lang="zh-CN" altLang="en-US" b="1" dirty="0"/>
              <a:t>之后，默认所有的操作都被放到了批处理中（异步处理）。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如果希望代码可以同步会拿到，则需要执行特殊的</a:t>
            </a:r>
            <a:r>
              <a:rPr lang="en-US" altLang="zh-CN" b="1" dirty="0" err="1"/>
              <a:t>flushSync</a:t>
            </a:r>
            <a:r>
              <a:rPr lang="zh-CN" altLang="en-US" b="1" dirty="0"/>
              <a:t>操作：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CF287EE-A7E0-0675-5C9C-91369A5E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setState</a:t>
            </a:r>
            <a:r>
              <a:rPr kumimoji="1" lang="zh-CN" altLang="en-US" dirty="0"/>
              <a:t>默认是异步的（</a:t>
            </a:r>
            <a:r>
              <a:rPr kumimoji="1" lang="en-US" altLang="zh-CN" dirty="0"/>
              <a:t>React18</a:t>
            </a:r>
            <a:r>
              <a:rPr kumimoji="1" lang="zh-CN" altLang="en-US" dirty="0"/>
              <a:t>之后）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595ADC-6FEE-3752-2016-B61D2B84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9" y="1852892"/>
            <a:ext cx="6283931" cy="2361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EC9C28-997A-E5D6-F029-33EA8F8B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1" y="5008363"/>
            <a:ext cx="4183264" cy="11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3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318FDD-5CB4-E64F-857F-3E1EBB22A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组件化是</a:t>
            </a:r>
            <a:r>
              <a:rPr lang="en-US" altLang="zh-CN" b="1" dirty="0"/>
              <a:t>React</a:t>
            </a:r>
            <a:r>
              <a:rPr lang="zh-CN" altLang="en-US" b="1" dirty="0"/>
              <a:t>的核心思想，也是我们后续课程的重点，前面我们封装的</a:t>
            </a:r>
            <a:r>
              <a:rPr lang="en-US" altLang="zh-CN" b="1" dirty="0"/>
              <a:t>App</a:t>
            </a:r>
            <a:r>
              <a:rPr lang="zh-CN" altLang="en-US" b="1" dirty="0"/>
              <a:t>本身就是一个组件：</a:t>
            </a:r>
          </a:p>
          <a:p>
            <a:pPr lvl="1"/>
            <a:r>
              <a:rPr lang="zh-CN" altLang="en-US" dirty="0"/>
              <a:t>组件化提供了一种抽象，让我们可以开发出一个个独立可复用的小组件来构造我们的应用。</a:t>
            </a:r>
          </a:p>
          <a:p>
            <a:pPr lvl="1"/>
            <a:r>
              <a:rPr lang="zh-CN" altLang="en-US" dirty="0"/>
              <a:t>任何的应用都会被抽象成一颗组件树。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18C882-A4A1-734E-9CBF-CECDC60A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的组件化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CD27B6-3F8F-CD4A-A559-7411593D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46" y="2636108"/>
            <a:ext cx="9665106" cy="3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D020B7-03E4-C24C-BA75-EC41E1F88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组件化思想的应用：</a:t>
            </a:r>
          </a:p>
          <a:p>
            <a:pPr lvl="1"/>
            <a:r>
              <a:rPr lang="zh-CN" altLang="en-US" dirty="0"/>
              <a:t>有了组件化的思想，我们在之后的开发中就要充分的利用它。</a:t>
            </a:r>
          </a:p>
          <a:p>
            <a:pPr lvl="1"/>
            <a:r>
              <a:rPr lang="zh-CN" altLang="en-US" dirty="0"/>
              <a:t>尽可能的将页面拆分成一个个小的、可复用的组件。</a:t>
            </a:r>
          </a:p>
          <a:p>
            <a:pPr lvl="1"/>
            <a:r>
              <a:rPr lang="zh-CN" altLang="en-US" dirty="0"/>
              <a:t>这样让我们的代码更加方便组织和管理，并且扩展性也更强。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React</a:t>
            </a:r>
            <a:r>
              <a:rPr lang="zh-CN" altLang="en-US" b="1" dirty="0"/>
              <a:t>的组件相对于</a:t>
            </a:r>
            <a:r>
              <a:rPr lang="en-US" altLang="zh-CN" b="1" dirty="0"/>
              <a:t>Vue</a:t>
            </a:r>
            <a:r>
              <a:rPr lang="zh-CN" altLang="en-US" b="1" dirty="0"/>
              <a:t>更加的灵活和多样，按照不同的方式可以分成很多类组件：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根据组件的定义方式</a:t>
            </a:r>
            <a:r>
              <a:rPr lang="zh-CN" altLang="en-US" dirty="0"/>
              <a:t>，可以分为：</a:t>
            </a:r>
            <a:r>
              <a:rPr lang="zh-CN" altLang="en-US" dirty="0">
                <a:solidFill>
                  <a:srgbClr val="FF0000"/>
                </a:solidFill>
              </a:rPr>
              <a:t>函数组件</a:t>
            </a:r>
            <a:r>
              <a:rPr lang="en-US" altLang="zh-CN" dirty="0">
                <a:solidFill>
                  <a:srgbClr val="FF0000"/>
                </a:solidFill>
              </a:rPr>
              <a:t>(Functional Component 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类组件</a:t>
            </a:r>
            <a:r>
              <a:rPr lang="en-US" altLang="zh-CN" dirty="0">
                <a:solidFill>
                  <a:srgbClr val="FF0000"/>
                </a:solidFill>
              </a:rPr>
              <a:t>(Class Component)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根据组件内部是否有状态需要维护</a:t>
            </a:r>
            <a:r>
              <a:rPr lang="zh-CN" altLang="en-US" dirty="0"/>
              <a:t>，可以分成：</a:t>
            </a:r>
            <a:r>
              <a:rPr lang="zh-CN" altLang="en-US" dirty="0">
                <a:solidFill>
                  <a:srgbClr val="FF0000"/>
                </a:solidFill>
              </a:rPr>
              <a:t>无状态组件</a:t>
            </a:r>
            <a:r>
              <a:rPr lang="en-US" altLang="zh-CN" dirty="0">
                <a:solidFill>
                  <a:srgbClr val="FF0000"/>
                </a:solidFill>
              </a:rPr>
              <a:t>(Stateless Component 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有状态组件</a:t>
            </a:r>
            <a:r>
              <a:rPr lang="en-US" altLang="zh-CN" dirty="0">
                <a:solidFill>
                  <a:srgbClr val="FF0000"/>
                </a:solidFill>
              </a:rPr>
              <a:t>(Stateful Component)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根据组件的不同职责</a:t>
            </a:r>
            <a:r>
              <a:rPr lang="zh-CN" altLang="en-US" dirty="0"/>
              <a:t>，可以分成：</a:t>
            </a:r>
            <a:r>
              <a:rPr lang="zh-CN" altLang="en-US" dirty="0">
                <a:solidFill>
                  <a:srgbClr val="FF0000"/>
                </a:solidFill>
              </a:rPr>
              <a:t>展示型组件</a:t>
            </a:r>
            <a:r>
              <a:rPr lang="en-US" altLang="zh-CN" dirty="0">
                <a:solidFill>
                  <a:srgbClr val="FF0000"/>
                </a:solidFill>
              </a:rPr>
              <a:t>(Presentational Component)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容器型组件</a:t>
            </a:r>
            <a:r>
              <a:rPr lang="en-US" altLang="zh-CN" dirty="0">
                <a:solidFill>
                  <a:srgbClr val="FF0000"/>
                </a:solidFill>
              </a:rPr>
              <a:t>(Container Component)</a:t>
            </a:r>
            <a:r>
              <a:rPr lang="zh-CN" altLang="en-US" dirty="0"/>
              <a:t>；</a:t>
            </a:r>
          </a:p>
          <a:p>
            <a:r>
              <a:rPr lang="zh-CN" altLang="en-US" b="1" dirty="0"/>
              <a:t>这些概念有很多重叠，但是他们最主要是关注数据逻辑和</a:t>
            </a:r>
            <a:r>
              <a:rPr lang="en-US" altLang="zh-CN" b="1" dirty="0"/>
              <a:t>UI</a:t>
            </a:r>
            <a:r>
              <a:rPr lang="zh-CN" altLang="en-US" b="1" dirty="0"/>
              <a:t>展示的分离：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函数组件、无状态组件、展示型组件</a:t>
            </a:r>
            <a:r>
              <a:rPr lang="zh-CN" altLang="en-US" dirty="0"/>
              <a:t>主要关注</a:t>
            </a:r>
            <a:r>
              <a:rPr lang="en-US" altLang="zh-CN" dirty="0"/>
              <a:t>UI</a:t>
            </a:r>
            <a:r>
              <a:rPr lang="zh-CN" altLang="en-US" dirty="0"/>
              <a:t>的展示；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类组件、有状态组件、容器型组件</a:t>
            </a:r>
            <a:r>
              <a:rPr lang="zh-CN" altLang="en-US" dirty="0"/>
              <a:t>主要关注数据逻辑；</a:t>
            </a:r>
          </a:p>
          <a:p>
            <a:r>
              <a:rPr lang="zh-CN" altLang="en-US" b="1" dirty="0"/>
              <a:t>当然还有很多组件的其他概念：比如异步组件、高阶组件等，我们后续再学习。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9E4E40-775C-7445-B492-D50A8CC3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React</a:t>
            </a:r>
            <a:r>
              <a:rPr kumimoji="1" lang="zh-CN" altLang="en-US" dirty="0"/>
              <a:t>的组件化</a:t>
            </a:r>
          </a:p>
        </p:txBody>
      </p:sp>
    </p:spTree>
    <p:extLst>
      <p:ext uri="{BB962C8B-B14F-4D97-AF65-F5344CB8AC3E}">
        <p14:creationId xmlns:p14="http://schemas.microsoft.com/office/powerpoint/2010/main" val="14237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DB9C1-4F40-3748-8271-A244AC1CA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类组件的定义有如下要求：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组件的名称是大写字符开头</a:t>
            </a:r>
            <a:r>
              <a:rPr lang="zh-CN" altLang="en-US" dirty="0"/>
              <a:t>（无论类组件还是函数组件）</a:t>
            </a:r>
            <a:endParaRPr lang="en-US" altLang="zh-CN" dirty="0"/>
          </a:p>
          <a:p>
            <a:pPr lvl="1"/>
            <a:r>
              <a:rPr lang="zh-CN" altLang="en-US" dirty="0"/>
              <a:t>类组件需要</a:t>
            </a:r>
            <a:r>
              <a:rPr lang="zh-CN" altLang="en-US" dirty="0">
                <a:solidFill>
                  <a:srgbClr val="FF0000"/>
                </a:solidFill>
              </a:rPr>
              <a:t>继承自 </a:t>
            </a:r>
            <a:r>
              <a:rPr lang="en-US" altLang="zh-CN" dirty="0" err="1">
                <a:solidFill>
                  <a:srgbClr val="FF0000"/>
                </a:solidFill>
              </a:rPr>
              <a:t>React.Component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类组件必须实现</a:t>
            </a:r>
            <a:r>
              <a:rPr lang="en-US" altLang="zh-CN" dirty="0">
                <a:solidFill>
                  <a:srgbClr val="FF0000"/>
                </a:solidFill>
              </a:rPr>
              <a:t>render</a:t>
            </a:r>
            <a:r>
              <a:rPr lang="zh-CN" altLang="en-US" dirty="0">
                <a:solidFill>
                  <a:srgbClr val="FF0000"/>
                </a:solidFill>
              </a:rPr>
              <a:t>函数</a:t>
            </a:r>
          </a:p>
          <a:p>
            <a:r>
              <a:rPr lang="zh-CN" altLang="en-US" b="1" dirty="0"/>
              <a:t>在</a:t>
            </a:r>
            <a:r>
              <a:rPr lang="en-US" altLang="zh-CN" b="1" dirty="0"/>
              <a:t>ES6</a:t>
            </a:r>
            <a:r>
              <a:rPr lang="zh-CN" altLang="en-US" b="1" dirty="0"/>
              <a:t>之前，可以通过</a:t>
            </a:r>
            <a:r>
              <a:rPr lang="en-US" altLang="zh-CN" b="1" dirty="0"/>
              <a:t>create-react-class </a:t>
            </a:r>
            <a:r>
              <a:rPr lang="zh-CN" altLang="en-US" b="1" dirty="0"/>
              <a:t>模块来定义类组件，但是目前官网建议我们使用</a:t>
            </a:r>
            <a:r>
              <a:rPr lang="en-US" altLang="zh-CN" b="1" dirty="0"/>
              <a:t>ES6</a:t>
            </a:r>
            <a:r>
              <a:rPr lang="zh-CN" altLang="en-US" b="1" dirty="0"/>
              <a:t>的</a:t>
            </a:r>
            <a:r>
              <a:rPr lang="en-US" altLang="zh-CN" b="1" dirty="0"/>
              <a:t>class</a:t>
            </a:r>
            <a:r>
              <a:rPr lang="zh-CN" altLang="en-US" b="1" dirty="0"/>
              <a:t>类定义。</a:t>
            </a:r>
          </a:p>
          <a:p>
            <a:r>
              <a:rPr lang="zh-CN" altLang="en-US" b="1" dirty="0"/>
              <a:t>使用</a:t>
            </a:r>
            <a:r>
              <a:rPr lang="en-US" altLang="zh-CN" b="1" dirty="0"/>
              <a:t>class</a:t>
            </a:r>
            <a:r>
              <a:rPr lang="zh-CN" altLang="en-US" b="1" dirty="0"/>
              <a:t>定义一个组件：</a:t>
            </a:r>
          </a:p>
          <a:p>
            <a:pPr lvl="1"/>
            <a:r>
              <a:rPr lang="en-US" altLang="zh-CN" dirty="0"/>
              <a:t>constructor</a:t>
            </a:r>
            <a:r>
              <a:rPr lang="zh-CN" altLang="en-US" dirty="0"/>
              <a:t>是可选的，我们通常在</a:t>
            </a:r>
            <a:r>
              <a:rPr lang="en-US" altLang="zh-CN" dirty="0"/>
              <a:t>constructor</a:t>
            </a:r>
            <a:r>
              <a:rPr lang="zh-CN" altLang="en-US" dirty="0"/>
              <a:t>中初始化一些数据；</a:t>
            </a:r>
          </a:p>
          <a:p>
            <a:pPr lvl="1"/>
            <a:r>
              <a:rPr lang="en-US" altLang="zh-CN" dirty="0" err="1"/>
              <a:t>this.state</a:t>
            </a:r>
            <a:r>
              <a:rPr lang="zh-CN" altLang="en-US" dirty="0"/>
              <a:t>中维护的就是我们组件内部的数据；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render() </a:t>
            </a:r>
            <a:r>
              <a:rPr lang="zh-CN" altLang="en-US" dirty="0"/>
              <a:t>方法是 </a:t>
            </a:r>
            <a:r>
              <a:rPr lang="en-US" altLang="zh-CN" dirty="0"/>
              <a:t>class </a:t>
            </a:r>
            <a:r>
              <a:rPr lang="zh-CN" altLang="en-US" dirty="0"/>
              <a:t>组件中</a:t>
            </a:r>
            <a:r>
              <a:rPr lang="zh-CN" altLang="en-US" dirty="0">
                <a:solidFill>
                  <a:srgbClr val="FF0000"/>
                </a:solidFill>
              </a:rPr>
              <a:t>唯一必须实现的方法</a:t>
            </a:r>
            <a:r>
              <a:rPr lang="zh-CN" altLang="en-US" dirty="0"/>
              <a:t>；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BBD76C-7A17-164A-8766-D6367A02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780357-7B98-1444-9AEA-2B98A1D1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5" y="5270730"/>
            <a:ext cx="2886185" cy="143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8E69E-3465-B247-A0BB-F842E0164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当 </a:t>
            </a:r>
            <a:r>
              <a:rPr lang="en-US" altLang="zh-CN" b="1" dirty="0"/>
              <a:t>render </a:t>
            </a:r>
            <a:r>
              <a:rPr lang="zh-CN" altLang="en-US" b="1" dirty="0"/>
              <a:t>被调用时，它会检查 </a:t>
            </a:r>
            <a:r>
              <a:rPr lang="en-US" altLang="zh-CN" b="1" dirty="0" err="1"/>
              <a:t>this.props</a:t>
            </a:r>
            <a:r>
              <a:rPr lang="en-US" altLang="zh-CN" b="1" dirty="0"/>
              <a:t> </a:t>
            </a:r>
            <a:r>
              <a:rPr lang="zh-CN" altLang="en-US" b="1" dirty="0"/>
              <a:t>和 </a:t>
            </a:r>
            <a:r>
              <a:rPr lang="en-US" altLang="zh-CN" b="1" dirty="0" err="1"/>
              <a:t>this.state</a:t>
            </a:r>
            <a:r>
              <a:rPr lang="en-US" altLang="zh-CN" b="1" dirty="0"/>
              <a:t> </a:t>
            </a:r>
            <a:r>
              <a:rPr lang="zh-CN" altLang="en-US" b="1" dirty="0"/>
              <a:t>的变化并返回以下类型之一：</a:t>
            </a:r>
          </a:p>
          <a:p>
            <a:r>
              <a:rPr lang="en-US" altLang="zh-CN" b="1" dirty="0"/>
              <a:t>React </a:t>
            </a:r>
            <a:r>
              <a:rPr lang="zh-CN" altLang="en-US" b="1" dirty="0"/>
              <a:t>元素</a:t>
            </a:r>
            <a:r>
              <a:rPr lang="zh-CN" altLang="en-US" dirty="0"/>
              <a:t>：</a:t>
            </a:r>
          </a:p>
          <a:p>
            <a:pPr lvl="1"/>
            <a:r>
              <a:rPr lang="zh-CN" altLang="en-US" dirty="0"/>
              <a:t>通常通过 </a:t>
            </a:r>
            <a:r>
              <a:rPr lang="en-US" altLang="zh-CN" dirty="0"/>
              <a:t>JSX </a:t>
            </a:r>
            <a:r>
              <a:rPr lang="zh-CN" altLang="en-US" dirty="0"/>
              <a:t>创建。</a:t>
            </a:r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&lt;div /&gt; </a:t>
            </a:r>
            <a:r>
              <a:rPr lang="zh-CN" altLang="en-US" dirty="0"/>
              <a:t>会被 </a:t>
            </a:r>
            <a:r>
              <a:rPr lang="en-US" altLang="zh-CN" dirty="0"/>
              <a:t>React </a:t>
            </a:r>
            <a:r>
              <a:rPr lang="zh-CN" altLang="en-US" dirty="0"/>
              <a:t>渲染为 </a:t>
            </a:r>
            <a:r>
              <a:rPr lang="en-US" altLang="zh-CN" dirty="0"/>
              <a:t>DOM </a:t>
            </a:r>
            <a:r>
              <a:rPr lang="zh-CN" altLang="en-US" dirty="0"/>
              <a:t>节点，</a:t>
            </a:r>
            <a:r>
              <a:rPr lang="en-US" altLang="zh-CN" dirty="0"/>
              <a:t>&lt;</a:t>
            </a:r>
            <a:r>
              <a:rPr lang="en-US" altLang="zh-CN" dirty="0" err="1"/>
              <a:t>MyComponent</a:t>
            </a:r>
            <a:r>
              <a:rPr lang="en-US" altLang="zh-CN" dirty="0"/>
              <a:t> /&gt; </a:t>
            </a:r>
            <a:r>
              <a:rPr lang="zh-CN" altLang="en-US" dirty="0"/>
              <a:t>会被 </a:t>
            </a:r>
            <a:r>
              <a:rPr lang="en-US" altLang="zh-CN" dirty="0"/>
              <a:t>React </a:t>
            </a:r>
            <a:r>
              <a:rPr lang="zh-CN" altLang="en-US" dirty="0"/>
              <a:t>渲染为自定义组件；</a:t>
            </a:r>
          </a:p>
          <a:p>
            <a:pPr lvl="1"/>
            <a:r>
              <a:rPr lang="zh-CN" altLang="en-US" dirty="0"/>
              <a:t>无论是 </a:t>
            </a:r>
            <a:r>
              <a:rPr lang="en-US" altLang="zh-CN" dirty="0"/>
              <a:t>&lt;div /&gt; </a:t>
            </a:r>
            <a:r>
              <a:rPr lang="zh-CN" altLang="en-US" dirty="0"/>
              <a:t>还是 </a:t>
            </a:r>
            <a:r>
              <a:rPr lang="en-US" altLang="zh-CN" dirty="0"/>
              <a:t>&lt;</a:t>
            </a:r>
            <a:r>
              <a:rPr lang="en-US" altLang="zh-CN" dirty="0" err="1"/>
              <a:t>MyComponent</a:t>
            </a:r>
            <a:r>
              <a:rPr lang="en-US" altLang="zh-CN" dirty="0"/>
              <a:t> /&gt; </a:t>
            </a:r>
            <a:r>
              <a:rPr lang="zh-CN" altLang="en-US" dirty="0"/>
              <a:t>均为 </a:t>
            </a:r>
            <a:r>
              <a:rPr lang="en-US" altLang="zh-CN" dirty="0"/>
              <a:t>React </a:t>
            </a:r>
            <a:r>
              <a:rPr lang="zh-CN" altLang="en-US" dirty="0"/>
              <a:t>元素。</a:t>
            </a:r>
          </a:p>
          <a:p>
            <a:r>
              <a:rPr lang="zh-CN" altLang="en-US" b="1" dirty="0"/>
              <a:t>数组或 </a:t>
            </a:r>
            <a:r>
              <a:rPr lang="en-US" altLang="zh-CN" b="1" dirty="0"/>
              <a:t>fragments</a:t>
            </a:r>
            <a:r>
              <a:rPr lang="zh-CN" altLang="en-US" dirty="0"/>
              <a:t>：使得 </a:t>
            </a:r>
            <a:r>
              <a:rPr lang="en-US" altLang="zh-CN" dirty="0"/>
              <a:t>render </a:t>
            </a:r>
            <a:r>
              <a:rPr lang="zh-CN" altLang="en-US" dirty="0"/>
              <a:t>方法可以返回多个元素。</a:t>
            </a:r>
          </a:p>
          <a:p>
            <a:r>
              <a:rPr lang="en-US" altLang="zh-CN" b="1" dirty="0"/>
              <a:t>Portals</a:t>
            </a:r>
            <a:r>
              <a:rPr lang="zh-CN" altLang="en-US" dirty="0"/>
              <a:t>：可以渲染子节点到不同的 </a:t>
            </a:r>
            <a:r>
              <a:rPr lang="en-US" altLang="zh-CN" dirty="0"/>
              <a:t>DOM </a:t>
            </a:r>
            <a:r>
              <a:rPr lang="zh-CN" altLang="en-US" dirty="0"/>
              <a:t>子树中。</a:t>
            </a:r>
          </a:p>
          <a:p>
            <a:r>
              <a:rPr lang="zh-CN" altLang="en-US" b="1" dirty="0"/>
              <a:t>字符串或数值类型</a:t>
            </a:r>
            <a:r>
              <a:rPr lang="zh-CN" altLang="en-US" dirty="0"/>
              <a:t>：它们在 </a:t>
            </a:r>
            <a:r>
              <a:rPr lang="en-US" altLang="zh-CN" dirty="0"/>
              <a:t>DOM </a:t>
            </a:r>
            <a:r>
              <a:rPr lang="zh-CN" altLang="en-US" dirty="0"/>
              <a:t>中会被渲染为文本节点</a:t>
            </a:r>
          </a:p>
          <a:p>
            <a:r>
              <a:rPr lang="zh-CN" altLang="en-US" b="1" dirty="0"/>
              <a:t>布尔类型或 </a:t>
            </a:r>
            <a:r>
              <a:rPr lang="en-US" altLang="zh-CN" b="1" dirty="0"/>
              <a:t>null</a:t>
            </a:r>
            <a:r>
              <a:rPr lang="zh-CN" altLang="en-US" dirty="0"/>
              <a:t>：什么都不渲染。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1E66F54-8E25-0248-A386-6D76F26F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kumimoji="1" lang="en-US" altLang="zh-CN" dirty="0"/>
              <a:t>ender</a:t>
            </a:r>
            <a:r>
              <a:rPr kumimoji="1" lang="zh-CN" altLang="en-US" dirty="0"/>
              <a:t>函数的返回值</a:t>
            </a:r>
          </a:p>
        </p:txBody>
      </p:sp>
    </p:spTree>
    <p:extLst>
      <p:ext uri="{BB962C8B-B14F-4D97-AF65-F5344CB8AC3E}">
        <p14:creationId xmlns:p14="http://schemas.microsoft.com/office/powerpoint/2010/main" val="21987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8D0D9-1392-4D4E-9996-4EFD78529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函数组件是</a:t>
            </a:r>
            <a:r>
              <a:rPr lang="zh-CN" altLang="en-US" b="1" dirty="0">
                <a:solidFill>
                  <a:srgbClr val="FF0000"/>
                </a:solidFill>
              </a:rPr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function</a:t>
            </a:r>
            <a:r>
              <a:rPr lang="zh-CN" altLang="en-US" b="1" dirty="0">
                <a:solidFill>
                  <a:srgbClr val="FF0000"/>
                </a:solidFill>
              </a:rPr>
              <a:t>来进行定义的函数</a:t>
            </a:r>
            <a:r>
              <a:rPr lang="zh-CN" altLang="en-US" b="1" dirty="0"/>
              <a:t>，只是</a:t>
            </a:r>
            <a:r>
              <a:rPr lang="zh-CN" altLang="en-US" b="1" dirty="0">
                <a:solidFill>
                  <a:srgbClr val="FF0000"/>
                </a:solidFill>
              </a:rPr>
              <a:t>这个函数会返回和类组件中</a:t>
            </a:r>
            <a:r>
              <a:rPr lang="en-US" altLang="zh-CN" b="1" dirty="0">
                <a:solidFill>
                  <a:srgbClr val="FF0000"/>
                </a:solidFill>
              </a:rPr>
              <a:t>render</a:t>
            </a:r>
            <a:r>
              <a:rPr lang="zh-CN" altLang="en-US" b="1" dirty="0">
                <a:solidFill>
                  <a:srgbClr val="FF0000"/>
                </a:solidFill>
              </a:rPr>
              <a:t>函数返回一样的内容</a:t>
            </a:r>
            <a:r>
              <a:rPr lang="zh-CN" altLang="en-US" b="1" dirty="0"/>
              <a:t>。</a:t>
            </a:r>
          </a:p>
          <a:p>
            <a:r>
              <a:rPr lang="zh-CN" altLang="en-US" b="1" dirty="0"/>
              <a:t>函数组件有自己的特点（当然，后面我们会讲</a:t>
            </a:r>
            <a:r>
              <a:rPr lang="en-US" altLang="zh-CN" b="1" dirty="0"/>
              <a:t>hooks</a:t>
            </a:r>
            <a:r>
              <a:rPr lang="zh-CN" altLang="en-US" b="1" dirty="0"/>
              <a:t>，就不一样了）：</a:t>
            </a:r>
          </a:p>
          <a:p>
            <a:pPr lvl="1"/>
            <a:r>
              <a:rPr lang="zh-CN" altLang="en-US" dirty="0"/>
              <a:t>没有生命周期，也会被更新并挂载，但是没有生命周期函数；</a:t>
            </a:r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关键字不能指向组件实例（因为没有组件实例）；</a:t>
            </a:r>
          </a:p>
          <a:p>
            <a:pPr lvl="1"/>
            <a:r>
              <a:rPr lang="zh-CN" altLang="en-US" dirty="0"/>
              <a:t>没有内部状态（</a:t>
            </a:r>
            <a:r>
              <a:rPr lang="en-US" altLang="zh-CN" dirty="0"/>
              <a:t>state</a:t>
            </a:r>
            <a:r>
              <a:rPr lang="zh-CN" altLang="en-US" dirty="0"/>
              <a:t>）；</a:t>
            </a:r>
          </a:p>
          <a:p>
            <a:r>
              <a:rPr lang="zh-CN" altLang="en-US" b="1" dirty="0"/>
              <a:t>我们来定义一个函数组件：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在前面的学习中，我们主要讲解类组件，后面学习</a:t>
            </a:r>
            <a:r>
              <a:rPr lang="en-US" altLang="zh-CN" b="1" dirty="0"/>
              <a:t>Hooks</a:t>
            </a:r>
            <a:r>
              <a:rPr lang="zh-CN" altLang="en-US" b="1" dirty="0"/>
              <a:t>时，会针对函数式组件进行更多的学习。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F6293B0-A746-3D43-81FE-E928AB487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函数组件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D8AD5C-66F7-3D46-B8EF-7F841565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5" y="4006095"/>
            <a:ext cx="4232550" cy="159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30C9B-2FA9-C845-9346-3B67559CB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很多的事物都有从创建到销毁的整个过程，这个过程称之为是生命周期；</a:t>
            </a:r>
          </a:p>
          <a:p>
            <a:r>
              <a:rPr lang="en-US" altLang="zh-CN" b="1" dirty="0"/>
              <a:t>React</a:t>
            </a:r>
            <a:r>
              <a:rPr lang="zh-CN" altLang="en-US" b="1" dirty="0"/>
              <a:t>组件也有自己的生命周期，了解组件的生命周期可以让我们</a:t>
            </a:r>
            <a:r>
              <a:rPr lang="zh-CN" altLang="en-US" b="1" dirty="0">
                <a:solidFill>
                  <a:srgbClr val="FF0000"/>
                </a:solidFill>
              </a:rPr>
              <a:t>在最合适的地方完成自己想要的功能</a:t>
            </a:r>
            <a:r>
              <a:rPr lang="zh-CN" altLang="en-US" b="1" dirty="0"/>
              <a:t>；</a:t>
            </a:r>
          </a:p>
          <a:p>
            <a:r>
              <a:rPr lang="zh-CN" altLang="en-US" b="1" dirty="0"/>
              <a:t>生命周期和生命周期函数的关系：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生命周期</a:t>
            </a:r>
            <a:r>
              <a:rPr lang="zh-CN" altLang="en-US" b="1" dirty="0"/>
              <a:t>是一个</a:t>
            </a:r>
            <a:r>
              <a:rPr lang="zh-CN" altLang="en-US" b="1" dirty="0">
                <a:solidFill>
                  <a:srgbClr val="FF0000"/>
                </a:solidFill>
              </a:rPr>
              <a:t>抽象的概念</a:t>
            </a:r>
            <a:r>
              <a:rPr lang="zh-CN" altLang="en-US" b="1" dirty="0"/>
              <a:t>，在生命周期的整个过程，分成了很多个阶段；</a:t>
            </a:r>
          </a:p>
          <a:p>
            <a:pPr lvl="1"/>
            <a:r>
              <a:rPr lang="zh-CN" altLang="en-US" dirty="0"/>
              <a:t>比如装载阶段（</a:t>
            </a:r>
            <a:r>
              <a:rPr lang="en-US" altLang="zh-CN" dirty="0"/>
              <a:t>Mount</a:t>
            </a:r>
            <a:r>
              <a:rPr lang="zh-CN" altLang="en-US" dirty="0"/>
              <a:t>），组件第一次在</a:t>
            </a:r>
            <a:r>
              <a:rPr lang="en-US" altLang="zh-CN" dirty="0"/>
              <a:t>DOM</a:t>
            </a:r>
            <a:r>
              <a:rPr lang="zh-CN" altLang="en-US" dirty="0"/>
              <a:t>树中被渲染的过程；</a:t>
            </a:r>
          </a:p>
          <a:p>
            <a:pPr lvl="1"/>
            <a:r>
              <a:rPr lang="zh-CN" altLang="en-US" dirty="0"/>
              <a:t>比如更新过程（</a:t>
            </a:r>
            <a:r>
              <a:rPr lang="en-US" altLang="zh-CN" dirty="0"/>
              <a:t>Update</a:t>
            </a:r>
            <a:r>
              <a:rPr lang="zh-CN" altLang="en-US" dirty="0"/>
              <a:t>），组件状态发生变化，重新更新渲染的过程；</a:t>
            </a:r>
          </a:p>
          <a:p>
            <a:pPr lvl="1"/>
            <a:r>
              <a:rPr lang="zh-CN" altLang="en-US" dirty="0"/>
              <a:t>比如卸载过程（</a:t>
            </a:r>
            <a:r>
              <a:rPr lang="en-US" altLang="zh-CN" dirty="0"/>
              <a:t>Unmount</a:t>
            </a:r>
            <a:r>
              <a:rPr lang="zh-CN" altLang="en-US" dirty="0"/>
              <a:t>），组件从</a:t>
            </a:r>
            <a:r>
              <a:rPr lang="en-US" altLang="zh-CN" dirty="0"/>
              <a:t>DOM</a:t>
            </a:r>
            <a:r>
              <a:rPr lang="zh-CN" altLang="en-US" dirty="0"/>
              <a:t>树中被移除的过程；</a:t>
            </a:r>
          </a:p>
          <a:p>
            <a:r>
              <a:rPr lang="en-US" altLang="zh-CN" b="1" dirty="0"/>
              <a:t>React</a:t>
            </a:r>
            <a:r>
              <a:rPr lang="zh-CN" altLang="en-US" b="1" dirty="0"/>
              <a:t>内部为了告诉我们当前处于哪些阶段，会对我们组件内部实现的</a:t>
            </a:r>
            <a:r>
              <a:rPr lang="zh-CN" altLang="en-US" b="1" dirty="0">
                <a:solidFill>
                  <a:srgbClr val="FF0000"/>
                </a:solidFill>
              </a:rPr>
              <a:t>某些函数进行回调</a:t>
            </a:r>
            <a:r>
              <a:rPr lang="zh-CN" altLang="en-US" b="1" dirty="0"/>
              <a:t>，这些函数就是</a:t>
            </a:r>
            <a:r>
              <a:rPr lang="zh-CN" altLang="en-US" b="1" dirty="0">
                <a:solidFill>
                  <a:srgbClr val="FF0000"/>
                </a:solidFill>
              </a:rPr>
              <a:t>生命周期函数</a:t>
            </a:r>
            <a:r>
              <a:rPr lang="zh-CN" altLang="en-US" b="1" dirty="0"/>
              <a:t>：</a:t>
            </a:r>
          </a:p>
          <a:p>
            <a:pPr lvl="1"/>
            <a:r>
              <a:rPr lang="zh-CN" altLang="en-US" dirty="0"/>
              <a:t>比如实现</a:t>
            </a:r>
            <a:r>
              <a:rPr lang="en-US" altLang="zh-CN" dirty="0"/>
              <a:t>componentDidMount</a:t>
            </a:r>
            <a:r>
              <a:rPr lang="zh-CN" altLang="en-US" dirty="0"/>
              <a:t>函数：组件已经挂载到</a:t>
            </a:r>
            <a:r>
              <a:rPr lang="en-US" altLang="zh-CN" dirty="0"/>
              <a:t>DOM</a:t>
            </a:r>
            <a:r>
              <a:rPr lang="zh-CN" altLang="en-US" dirty="0"/>
              <a:t>上时，就会回调；</a:t>
            </a:r>
          </a:p>
          <a:p>
            <a:pPr lvl="1"/>
            <a:r>
              <a:rPr lang="zh-CN" altLang="en-US" dirty="0"/>
              <a:t>比如实现</a:t>
            </a:r>
            <a:r>
              <a:rPr lang="en-US" altLang="zh-CN" dirty="0"/>
              <a:t>componentDidUpdate</a:t>
            </a:r>
            <a:r>
              <a:rPr lang="zh-CN" altLang="en-US" dirty="0"/>
              <a:t>函数：组件已经发生了更新时，就会回调；</a:t>
            </a:r>
          </a:p>
          <a:p>
            <a:pPr lvl="1"/>
            <a:r>
              <a:rPr lang="zh-CN" altLang="en-US" dirty="0"/>
              <a:t>比如实现</a:t>
            </a:r>
            <a:r>
              <a:rPr lang="en-US" altLang="zh-CN" dirty="0"/>
              <a:t>componentWillUnmount</a:t>
            </a:r>
            <a:r>
              <a:rPr lang="zh-CN" altLang="en-US" dirty="0"/>
              <a:t>函数：组件即将被移除时，就会回调；</a:t>
            </a:r>
          </a:p>
          <a:p>
            <a:pPr lvl="1"/>
            <a:r>
              <a:rPr lang="zh-CN" altLang="en-US" dirty="0"/>
              <a:t>我们可以在这些回调函数中编写自己的逻辑代码，来完成自己的需求功能；</a:t>
            </a:r>
          </a:p>
          <a:p>
            <a:r>
              <a:rPr lang="zh-CN" altLang="en-US" dirty="0"/>
              <a:t>我们谈</a:t>
            </a:r>
            <a:r>
              <a:rPr lang="en-US" altLang="zh-CN" dirty="0"/>
              <a:t>React</a:t>
            </a:r>
            <a:r>
              <a:rPr lang="zh-CN" altLang="en-US" dirty="0"/>
              <a:t>生命周期时，主要谈的类的生命周期，因为函数式组件是没有生命周期函数的；（后面我们可以通过</a:t>
            </a:r>
            <a:r>
              <a:rPr lang="en-US" altLang="zh-CN" dirty="0"/>
              <a:t>hooks</a:t>
            </a:r>
            <a:r>
              <a:rPr lang="zh-CN" altLang="en-US" dirty="0"/>
              <a:t>来模拟一些生命周期的回调）</a:t>
            </a:r>
          </a:p>
          <a:p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357876E-5E4E-0D44-A788-E92E6E88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认识生命周期</a:t>
            </a:r>
          </a:p>
        </p:txBody>
      </p:sp>
    </p:spTree>
    <p:extLst>
      <p:ext uri="{BB962C8B-B14F-4D97-AF65-F5344CB8AC3E}">
        <p14:creationId xmlns:p14="http://schemas.microsoft.com/office/powerpoint/2010/main" val="27440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2021-4-26-2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/>
      <a:bodyPr vert="horz" lIns="91440" tIns="45720" rIns="91440" bIns="45720" rtlCol="0" anchor="ctr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1-4-26-2" id="{4A51172A-A772-3E4F-9001-22DF8F808751}" vid="{4E90DBBC-22CF-6C41-B475-53D708E4241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2021-4-26-2</Template>
  <TotalTime>25439</TotalTime>
  <Words>3304</Words>
  <Application>Microsoft Office PowerPoint</Application>
  <PresentationFormat>宽屏</PresentationFormat>
  <Paragraphs>279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Lantinghei SC Demibold</vt:lpstr>
      <vt:lpstr>Optima-Regular</vt:lpstr>
      <vt:lpstr>等线</vt:lpstr>
      <vt:lpstr>等线 Light</vt:lpstr>
      <vt:lpstr>宋体</vt:lpstr>
      <vt:lpstr>微软雅黑</vt:lpstr>
      <vt:lpstr>Arial</vt:lpstr>
      <vt:lpstr>Wingdings</vt:lpstr>
      <vt:lpstr>2021-4-26-2</vt:lpstr>
      <vt:lpstr>React组件化开发（一）</vt:lpstr>
      <vt:lpstr>PowerPoint 演示文稿</vt:lpstr>
      <vt:lpstr>什么是组件化开发呢？</vt:lpstr>
      <vt:lpstr>React的组件化</vt:lpstr>
      <vt:lpstr>React的组件化</vt:lpstr>
      <vt:lpstr>类组件</vt:lpstr>
      <vt:lpstr>render函数的返回值</vt:lpstr>
      <vt:lpstr>函数组件</vt:lpstr>
      <vt:lpstr>认识生命周期</vt:lpstr>
      <vt:lpstr>生命周期解析</vt:lpstr>
      <vt:lpstr>生命周期函数</vt:lpstr>
      <vt:lpstr>生命周期函数</vt:lpstr>
      <vt:lpstr>不常用生命周期函数</vt:lpstr>
      <vt:lpstr>认识组件的嵌套</vt:lpstr>
      <vt:lpstr>认识组件间的通信</vt:lpstr>
      <vt:lpstr>父组件传递子组件 - 类组件和函数组件</vt:lpstr>
      <vt:lpstr>参数propTypes</vt:lpstr>
      <vt:lpstr>子组件传递父组件</vt:lpstr>
      <vt:lpstr>组件通信案例练习</vt:lpstr>
      <vt:lpstr>React中的插槽（slot）</vt:lpstr>
      <vt:lpstr>children实现插槽</vt:lpstr>
      <vt:lpstr>props实现插槽</vt:lpstr>
      <vt:lpstr>Context应用场景</vt:lpstr>
      <vt:lpstr>Context相关API</vt:lpstr>
      <vt:lpstr>Context相关API</vt:lpstr>
      <vt:lpstr>Context代码演练</vt:lpstr>
      <vt:lpstr>为什么使用setState</vt:lpstr>
      <vt:lpstr>setState异步更新</vt:lpstr>
      <vt:lpstr>如何获取异步的结果</vt:lpstr>
      <vt:lpstr>setState一定是异步吗？（React18之前）</vt:lpstr>
      <vt:lpstr>setState默认是异步的（React18之后）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Vue3+TypeScript</dc:title>
  <dc:creator>coder why</dc:creator>
  <cp:lastModifiedBy>coderwhy</cp:lastModifiedBy>
  <cp:revision>956</cp:revision>
  <dcterms:created xsi:type="dcterms:W3CDTF">2021-04-26T13:18:14Z</dcterms:created>
  <dcterms:modified xsi:type="dcterms:W3CDTF">2022-08-31T00:33:38Z</dcterms:modified>
</cp:coreProperties>
</file>